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300" r:id="rId4"/>
    <p:sldId id="318" r:id="rId5"/>
    <p:sldId id="317" r:id="rId6"/>
    <p:sldId id="259" r:id="rId7"/>
    <p:sldId id="505" r:id="rId8"/>
    <p:sldId id="503" r:id="rId9"/>
    <p:sldId id="504" r:id="rId10"/>
    <p:sldId id="332" r:id="rId11"/>
    <p:sldId id="328" r:id="rId12"/>
    <p:sldId id="325" r:id="rId13"/>
    <p:sldId id="462" r:id="rId14"/>
    <p:sldId id="463" r:id="rId15"/>
    <p:sldId id="459" r:id="rId16"/>
    <p:sldId id="464" r:id="rId17"/>
    <p:sldId id="331" r:id="rId18"/>
    <p:sldId id="279" r:id="rId19"/>
    <p:sldId id="319" r:id="rId20"/>
    <p:sldId id="324" r:id="rId21"/>
    <p:sldId id="336" r:id="rId22"/>
    <p:sldId id="299" r:id="rId23"/>
    <p:sldId id="333" r:id="rId24"/>
    <p:sldId id="338" r:id="rId25"/>
    <p:sldId id="337" r:id="rId26"/>
    <p:sldId id="502" r:id="rId27"/>
    <p:sldId id="334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6B9A"/>
    <a:srgbClr val="156082"/>
    <a:srgbClr val="DB7BD0"/>
    <a:srgbClr val="000000"/>
    <a:srgbClr val="FBAD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7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28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4A7D6-AEFD-4614-AECC-51D6FD640B29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08CB62-4A94-4A21-B0FC-484B943666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76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8CB62-4A94-4A21-B0FC-484B943666C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691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4A2E47-D2CB-E404-3B5F-791594C4FC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A767F8B-F1F7-448D-B9A7-800C7F8DB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043808-FFC2-F8F8-0E5D-90BE76006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C568-CC75-4CD0-96F1-EF8A2E0FF25F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CDFB98E-1D18-BC38-FF42-F521536A6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1BE2D1-D5C8-B37E-F43E-3612F333B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F20CD-799C-4A90-82CB-F4F84B22FC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6266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4103C8-9C4B-FA71-373C-1120BCB3B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D940CEF-3943-CE97-5A2B-54DA5D86BC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90E1A3-B421-60A6-3985-954AB8F5B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C568-CC75-4CD0-96F1-EF8A2E0FF25F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A30F8-43CB-3C94-2B0B-C2F5D15F1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612844-AD84-2F59-D9A9-B270171E6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F20CD-799C-4A90-82CB-F4F84B22FC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799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EE071A8-00D0-84A6-9926-3891585A5E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AA5C220-93D6-7253-406C-0EB659F1A7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752B6C-EB9D-B4DE-E207-6EF83510B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C568-CC75-4CD0-96F1-EF8A2E0FF25F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8DA743-474D-D212-961A-74D25AF64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4C66DC-6889-01E6-B8B4-22D263D1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F20CD-799C-4A90-82CB-F4F84B22FC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2177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AB92D1-8BA6-8DAC-A9AD-38357A2EB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D709C0-2E5E-0862-D2A8-C174EA517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6CD588-A20B-BE44-BAD4-52385B10F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C568-CC75-4CD0-96F1-EF8A2E0FF25F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4B4CE2-4BA5-95BA-C9CF-A24B789C9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6DE728-E283-05ED-554A-608057271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F20CD-799C-4A90-82CB-F4F84B22FC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660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68D85B-2093-B99C-65BF-6038DC6E0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07192A6-7D29-B04D-DBD4-E6F83BA36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76A0F0-AC2B-C60D-D0E9-D6586A480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C568-CC75-4CD0-96F1-EF8A2E0FF25F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876B78-79C8-A751-FB9A-C2BE98A39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3482E6-43F7-BFB1-E627-DDD661120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F20CD-799C-4A90-82CB-F4F84B22FC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4452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32EF1D-E058-8207-C86D-D6F939FC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15E158-BDFB-B59C-D2FE-BDF2323253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DCA9835-FCF2-9002-D185-B46CCF8940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3AE8821-431E-7A1E-1966-674E1C2B2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C568-CC75-4CD0-96F1-EF8A2E0FF25F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4F2BD2-9E1B-FBBF-F2F3-07637A193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724D17-60F7-6C63-98DF-F0D513298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F20CD-799C-4A90-82CB-F4F84B22FC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5809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560486-85E5-94F3-CFD9-E86BE1540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444EE1-29C7-2D27-CFEE-CB6AA5500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F661E31-04AD-BAF7-F50B-8F5AF1078E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B2BD696-2BF6-E11C-4A9C-04F4601D42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9FF8CEB-AC21-03EC-CC9D-44727E8FF7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48746DD-A612-928E-D542-FC017EEB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C568-CC75-4CD0-96F1-EF8A2E0FF25F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A61DE05-53A4-9EE9-6EE2-8C6BF4B5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754A6EB-A74D-50F1-42F1-B231E45BE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F20CD-799C-4A90-82CB-F4F84B22FC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65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4815B5-23CC-1841-C6FC-F774083B7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65E1143-21A4-C240-E562-B8EB89AAA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C568-CC75-4CD0-96F1-EF8A2E0FF25F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0CC1EB8-B538-347E-9935-AF6EB767F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B29CE27-EEC2-99D0-E35C-4A018ACF2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F20CD-799C-4A90-82CB-F4F84B22FC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444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BC34986-870A-E216-E462-9ED72A663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C568-CC75-4CD0-96F1-EF8A2E0FF25F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3F3E191-8399-DFD9-30A6-5C0AE21CF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F44A8B-B9A3-EDB2-5B27-20BF0800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F20CD-799C-4A90-82CB-F4F84B22FC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612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72FCFD-0CA0-AD2D-6654-CD7CF6B57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C4188A-8581-A04D-64EB-A3A607D6B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E1A5F50-CB78-9B96-0461-C45990ADF4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A207AF7-34BA-7088-B81C-955DADD95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C568-CC75-4CD0-96F1-EF8A2E0FF25F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9C340E1-E68D-8CA1-3D21-1FF4DF5B4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62A33FB-ED17-1908-39A1-B79E8D38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F20CD-799C-4A90-82CB-F4F84B22FC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222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2A214C-2184-5479-4F5B-F14C8154E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EFDD53D-38BD-F1CD-9255-334EF9A17E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6D29F4-364B-7CDC-CBC9-47CA9B9776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99CD0C8-398E-3223-574F-397531E4D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C568-CC75-4CD0-96F1-EF8A2E0FF25F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BA70DD-8D2F-72E0-ED64-75E29DB7B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9535E2-F49F-7BAF-3DCC-EBD084F99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F20CD-799C-4A90-82CB-F4F84B22FC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642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4F526C1-3C00-D8A9-A214-B2FE7A0C7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366D94-C018-409C-6CD1-D0DDB47B0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44E1FF-DCE8-01D8-9C54-EFDD708CF2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FFC568-CC75-4CD0-96F1-EF8A2E0FF25F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1B555C-04BC-22B9-5BF8-AE2B9CEAF1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000249-B92F-F210-029F-66D88DC12D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1F20CD-799C-4A90-82CB-F4F84B22FC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559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0F4477-6775-81ED-DC37-50C86E629B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Kurseinheit 2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07C3A26-2579-1CEC-BE16-A727371361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0987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A03FE6-E82D-EFD8-DBDE-263B83AD2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abnehmen, wie abnehmen, wie viel abnehmen?</a:t>
            </a:r>
          </a:p>
        </p:txBody>
      </p:sp>
      <p:pic>
        <p:nvPicPr>
          <p:cNvPr id="14" name="Inhaltsplatzhalter 13">
            <a:extLst>
              <a:ext uri="{FF2B5EF4-FFF2-40B4-BE49-F238E27FC236}">
                <a16:creationId xmlns:a16="http://schemas.microsoft.com/office/drawing/2014/main" id="{447C58CA-EC86-0E1C-4E35-216BAE2645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406" y="1269262"/>
            <a:ext cx="11115188" cy="5842737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A7D96978-6819-2CA6-6F15-E70251DCE045}"/>
              </a:ext>
            </a:extLst>
          </p:cNvPr>
          <p:cNvSpPr txBox="1"/>
          <p:nvPr/>
        </p:nvSpPr>
        <p:spPr>
          <a:xfrm>
            <a:off x="5251450" y="63500"/>
            <a:ext cx="7005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Gerne auch eine schönere grafische </a:t>
            </a:r>
            <a:r>
              <a:rPr lang="de-DE" i="1" dirty="0" err="1">
                <a:solidFill>
                  <a:srgbClr val="FF0000"/>
                </a:solidFill>
              </a:rPr>
              <a:t>Umetzung</a:t>
            </a:r>
            <a:r>
              <a:rPr lang="de-DE" i="1" dirty="0">
                <a:solidFill>
                  <a:srgbClr val="FF0000"/>
                </a:solidFill>
              </a:rPr>
              <a:t> wählen, als diese hier</a:t>
            </a:r>
          </a:p>
        </p:txBody>
      </p:sp>
    </p:spTree>
    <p:extLst>
      <p:ext uri="{BB962C8B-B14F-4D97-AF65-F5344CB8AC3E}">
        <p14:creationId xmlns:p14="http://schemas.microsoft.com/office/powerpoint/2010/main" val="168709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8B1A87-DEAC-FC1B-710E-B7D545DF4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Warum? Motivation für eine Gewichtsabnahme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9D273F-556B-588B-3EA2-BAABBA284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3067050" cy="4351338"/>
          </a:xfrm>
        </p:spPr>
        <p:txBody>
          <a:bodyPr>
            <a:normAutofit/>
          </a:bodyPr>
          <a:lstStyle/>
          <a:p>
            <a:pPr lvl="0"/>
            <a:r>
              <a:rPr lang="de-DE" dirty="0"/>
              <a:t>„Sich gesunder fühlen“</a:t>
            </a:r>
          </a:p>
          <a:p>
            <a:pPr lvl="0"/>
            <a:r>
              <a:rPr lang="de-DE" dirty="0"/>
              <a:t>„Fitter und beweglicher werden“</a:t>
            </a:r>
          </a:p>
          <a:p>
            <a:pPr lvl="0"/>
            <a:r>
              <a:rPr lang="de-DE" dirty="0"/>
              <a:t>„Gesundheitliche Risiken verringern“</a:t>
            </a:r>
          </a:p>
          <a:p>
            <a:pPr lvl="0"/>
            <a:r>
              <a:rPr lang="de-DE" dirty="0"/>
              <a:t>„Bessere Stimmung“</a:t>
            </a:r>
          </a:p>
          <a:p>
            <a:pPr lvl="0"/>
            <a:r>
              <a:rPr lang="de-DE" dirty="0"/>
              <a:t>„Besseres Aussehen“</a:t>
            </a:r>
          </a:p>
          <a:p>
            <a:pPr lvl="0"/>
            <a:r>
              <a:rPr lang="de-DE" dirty="0"/>
              <a:t>„Leichter und unbeschwerter durch das Leben gehen</a:t>
            </a:r>
          </a:p>
          <a:p>
            <a:pPr lvl="0"/>
            <a:r>
              <a:rPr lang="de-DE" dirty="0"/>
              <a:t>„Sich im eigenen Körper wohler fühlen“</a:t>
            </a:r>
          </a:p>
          <a:p>
            <a:pPr lvl="0"/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9554834-578D-CE59-287A-02CFCE853101}"/>
              </a:ext>
            </a:extLst>
          </p:cNvPr>
          <p:cNvSpPr txBox="1"/>
          <p:nvPr/>
        </p:nvSpPr>
        <p:spPr>
          <a:xfrm>
            <a:off x="8747701" y="7013852"/>
            <a:ext cx="2838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VSB_2025-09-23_1116.jpg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14E3773-FEE1-6B93-63D0-83059E68F2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13106" y="885825"/>
            <a:ext cx="7692970" cy="5972175"/>
          </a:xfrm>
          <a:prstGeom prst="rect">
            <a:avLst/>
          </a:prstGeom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EAAE0703-0CD4-6F4F-3F40-CCFB4845F0A9}"/>
              </a:ext>
            </a:extLst>
          </p:cNvPr>
          <p:cNvSpPr txBox="1">
            <a:spLocks/>
          </p:cNvSpPr>
          <p:nvPr/>
        </p:nvSpPr>
        <p:spPr>
          <a:xfrm>
            <a:off x="7620000" y="1825625"/>
            <a:ext cx="28860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dirty="0"/>
              <a:t>„Geringere Kleidergröße“</a:t>
            </a:r>
          </a:p>
          <a:p>
            <a:pPr algn="r"/>
            <a:r>
              <a:rPr lang="de-DE" dirty="0"/>
              <a:t>„Länger und gesünder leben“</a:t>
            </a:r>
          </a:p>
          <a:p>
            <a:pPr algn="r"/>
            <a:r>
              <a:rPr lang="de-DE" dirty="0"/>
              <a:t>„Attraktiver werden“</a:t>
            </a:r>
          </a:p>
          <a:p>
            <a:pPr algn="r"/>
            <a:r>
              <a:rPr lang="de-DE" dirty="0"/>
              <a:t> „Mehr Selbstbewusstsein“</a:t>
            </a:r>
          </a:p>
          <a:p>
            <a:pPr algn="r"/>
            <a:r>
              <a:rPr lang="de-DE" dirty="0"/>
              <a:t>„Alltag fällt leichter“</a:t>
            </a:r>
          </a:p>
          <a:p>
            <a:pPr algn="r"/>
            <a:r>
              <a:rPr lang="de-DE" dirty="0"/>
              <a:t>„Dem Partner besser gefallen“ </a:t>
            </a:r>
          </a:p>
          <a:p>
            <a:pPr algn="r"/>
            <a:r>
              <a:rPr lang="de-DE" dirty="0"/>
              <a:t>„Es einem selbst oder anderen beweisen“</a:t>
            </a:r>
          </a:p>
        </p:txBody>
      </p:sp>
    </p:spTree>
    <p:extLst>
      <p:ext uri="{BB962C8B-B14F-4D97-AF65-F5344CB8AC3E}">
        <p14:creationId xmlns:p14="http://schemas.microsoft.com/office/powerpoint/2010/main" val="2968106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558F50-6F57-7F26-E954-87FCD53DE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Motivation: Stellen Sie sich vor…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8FF6CE-AC32-63D2-5006-058FD892C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66114" cy="4782004"/>
          </a:xfrm>
        </p:spPr>
        <p:txBody>
          <a:bodyPr>
            <a:normAutofit lnSpcReduction="10000"/>
          </a:bodyPr>
          <a:lstStyle/>
          <a:p>
            <a:r>
              <a:rPr lang="de-DE" dirty="0"/>
              <a:t>Machen Sie sich Ihre </a:t>
            </a:r>
            <a:r>
              <a:rPr lang="de-DE" b="1" dirty="0">
                <a:solidFill>
                  <a:schemeClr val="accent5"/>
                </a:solidFill>
              </a:rPr>
              <a:t>Gründe</a:t>
            </a:r>
            <a:r>
              <a:rPr lang="de-DE" dirty="0"/>
              <a:t> klar, </a:t>
            </a:r>
            <a:r>
              <a:rPr lang="de-DE" b="1" dirty="0">
                <a:solidFill>
                  <a:schemeClr val="accent5"/>
                </a:solidFill>
              </a:rPr>
              <a:t>warum</a:t>
            </a:r>
            <a:r>
              <a:rPr lang="de-DE" dirty="0"/>
              <a:t> Sie Ihr Gewichtsziel erreichen möchten</a:t>
            </a:r>
          </a:p>
          <a:p>
            <a:pPr lvl="1"/>
            <a:r>
              <a:rPr lang="de-DE" dirty="0"/>
              <a:t>Welche Bedeutsamkeit hat dieses Ziel?</a:t>
            </a:r>
          </a:p>
          <a:p>
            <a:pPr lvl="1"/>
            <a:r>
              <a:rPr lang="de-DE" dirty="0"/>
              <a:t>Wie ist die Bedeutsamkeit im Vergleich zu anderen Zielen?</a:t>
            </a:r>
          </a:p>
          <a:p>
            <a:r>
              <a:rPr lang="de-DE" dirty="0"/>
              <a:t>Stellen Sie sich konkret vor, </a:t>
            </a:r>
            <a:r>
              <a:rPr lang="de-DE" b="1" dirty="0">
                <a:solidFill>
                  <a:schemeClr val="accent5"/>
                </a:solidFill>
              </a:rPr>
              <a:t>wie es ist</a:t>
            </a:r>
            <a:r>
              <a:rPr lang="de-DE" dirty="0"/>
              <a:t>, wenn Sie Ihr Gewichtsziel </a:t>
            </a:r>
            <a:r>
              <a:rPr lang="de-DE" b="1" dirty="0">
                <a:solidFill>
                  <a:schemeClr val="accent5"/>
                </a:solidFill>
              </a:rPr>
              <a:t>erreichen</a:t>
            </a:r>
          </a:p>
          <a:p>
            <a:pPr lvl="1"/>
            <a:r>
              <a:rPr lang="de-DE" dirty="0"/>
              <a:t>Wie fühlt sich das an?</a:t>
            </a:r>
          </a:p>
          <a:p>
            <a:pPr lvl="1"/>
            <a:r>
              <a:rPr lang="de-DE" dirty="0"/>
              <a:t>Was würde sich dadurch ändern?</a:t>
            </a:r>
          </a:p>
          <a:p>
            <a:pPr lvl="1"/>
            <a:r>
              <a:rPr lang="de-DE" dirty="0"/>
              <a:t>Was wäre Ihr größter Gewinn?</a:t>
            </a:r>
          </a:p>
          <a:p>
            <a:r>
              <a:rPr lang="de-DE" dirty="0"/>
              <a:t>Rufen Sie sich dieses Bild </a:t>
            </a:r>
            <a:r>
              <a:rPr lang="de-DE" b="1" dirty="0">
                <a:solidFill>
                  <a:schemeClr val="accent5"/>
                </a:solidFill>
              </a:rPr>
              <a:t>regelmäßig vor Augen</a:t>
            </a:r>
          </a:p>
          <a:p>
            <a:pPr marL="0" indent="0">
              <a:buNone/>
            </a:pPr>
            <a:endParaRPr lang="de-DE" b="1" i="1" dirty="0"/>
          </a:p>
          <a:p>
            <a:pPr marL="0" indent="0">
              <a:buNone/>
            </a:pPr>
            <a:r>
              <a:rPr lang="de-DE" b="1" i="1" dirty="0"/>
              <a:t>! Überprüfen Sie regelmäßig Ihre Gründe für Ihr Gewichtsziel: Hat Ihr Gewichtsziel noch die gleiche Bedeutsamkeit?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E89A365-1BED-2EC4-8FF1-CA29982581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57" y="1562658"/>
            <a:ext cx="5034643" cy="37326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61904E9-4765-828C-8C54-7EFBFAD1F7AE}"/>
              </a:ext>
            </a:extLst>
          </p:cNvPr>
          <p:cNvSpPr txBox="1"/>
          <p:nvPr/>
        </p:nvSpPr>
        <p:spPr>
          <a:xfrm>
            <a:off x="7235311" y="1125858"/>
            <a:ext cx="4537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Das in einem Kasten darstellen, nicht als AB</a:t>
            </a:r>
          </a:p>
        </p:txBody>
      </p:sp>
    </p:spTree>
    <p:extLst>
      <p:ext uri="{BB962C8B-B14F-4D97-AF65-F5344CB8AC3E}">
        <p14:creationId xmlns:p14="http://schemas.microsoft.com/office/powerpoint/2010/main" val="1409972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4F16CB-3819-3CC4-6756-E1A622529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29951" cy="1325563"/>
          </a:xfrm>
        </p:spPr>
        <p:txBody>
          <a:bodyPr>
            <a:normAutofit/>
          </a:bodyPr>
          <a:lstStyle/>
          <a:p>
            <a:r>
              <a:rPr lang="de-DE" sz="4000" dirty="0"/>
              <a:t>Etappenziele setzen, Erfolge erleben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D6DAC3-FBF5-69B1-7D93-92C0891FD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80166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2000" b="1" dirty="0"/>
              <a:t>Zu Beginn: Entscheidung für MOVE</a:t>
            </a:r>
          </a:p>
          <a:p>
            <a:r>
              <a:rPr lang="de-DE" sz="2000" dirty="0"/>
              <a:t>Häufig </a:t>
            </a:r>
            <a:r>
              <a:rPr lang="de-DE" sz="2000" b="1" dirty="0">
                <a:solidFill>
                  <a:schemeClr val="accent5"/>
                </a:solidFill>
              </a:rPr>
              <a:t>hohe generelle Motivation </a:t>
            </a:r>
            <a:r>
              <a:rPr lang="de-DE" sz="2000" dirty="0"/>
              <a:t>abzunehmen</a:t>
            </a:r>
          </a:p>
          <a:p>
            <a:r>
              <a:rPr lang="de-DE" sz="2100" b="1" dirty="0">
                <a:solidFill>
                  <a:schemeClr val="accent5"/>
                </a:solidFill>
              </a:rPr>
              <a:t>Anfängliche</a:t>
            </a:r>
            <a:r>
              <a:rPr lang="de-DE" sz="2000" dirty="0"/>
              <a:t> </a:t>
            </a:r>
            <a:r>
              <a:rPr lang="de-DE" sz="2100" b="1" dirty="0">
                <a:solidFill>
                  <a:schemeClr val="accent5"/>
                </a:solidFill>
              </a:rPr>
              <a:t>Motivation</a:t>
            </a:r>
            <a:r>
              <a:rPr lang="de-DE" sz="2000" dirty="0"/>
              <a:t> meist nicht ausreichend</a:t>
            </a:r>
          </a:p>
          <a:p>
            <a:pPr marL="0" indent="0">
              <a:buNone/>
            </a:pPr>
            <a:r>
              <a:rPr lang="de-DE" sz="2000" b="1" dirty="0"/>
              <a:t>Im Verlauf: Realistische Etappenziele setzen</a:t>
            </a:r>
          </a:p>
          <a:p>
            <a:r>
              <a:rPr lang="de-DE" sz="2000" dirty="0"/>
              <a:t>Machen das langfristige Ziel </a:t>
            </a:r>
            <a:r>
              <a:rPr lang="de-DE" sz="2100" b="1" dirty="0">
                <a:solidFill>
                  <a:schemeClr val="accent5"/>
                </a:solidFill>
              </a:rPr>
              <a:t>überschaubar</a:t>
            </a:r>
          </a:p>
          <a:p>
            <a:r>
              <a:rPr lang="de-DE" sz="2000" dirty="0"/>
              <a:t>Machen </a:t>
            </a:r>
            <a:r>
              <a:rPr lang="de-DE" sz="2100" b="1" dirty="0">
                <a:solidFill>
                  <a:schemeClr val="accent5"/>
                </a:solidFill>
              </a:rPr>
              <a:t>Fortschritte</a:t>
            </a:r>
            <a:r>
              <a:rPr lang="de-DE" sz="2000" dirty="0"/>
              <a:t> </a:t>
            </a:r>
            <a:r>
              <a:rPr lang="de-DE" sz="2100" b="1" dirty="0">
                <a:solidFill>
                  <a:schemeClr val="accent5"/>
                </a:solidFill>
              </a:rPr>
              <a:t>sichtbar</a:t>
            </a:r>
            <a:r>
              <a:rPr lang="de-DE" sz="2000" dirty="0"/>
              <a:t>, schaffen regelmäßig Erfolgserlebnisse</a:t>
            </a:r>
          </a:p>
          <a:p>
            <a:r>
              <a:rPr lang="de-DE" sz="2100" b="1" dirty="0">
                <a:solidFill>
                  <a:schemeClr val="accent5"/>
                </a:solidFill>
              </a:rPr>
              <a:t>Stärken</a:t>
            </a:r>
            <a:r>
              <a:rPr lang="de-DE" sz="2000" dirty="0"/>
              <a:t> das </a:t>
            </a:r>
            <a:r>
              <a:rPr lang="de-DE" sz="2100" b="1" dirty="0">
                <a:solidFill>
                  <a:schemeClr val="accent5"/>
                </a:solidFill>
              </a:rPr>
              <a:t>Selbstvertrauen</a:t>
            </a:r>
            <a:r>
              <a:rPr lang="de-DE" sz="2000" dirty="0"/>
              <a:t>, die Selbstwirksamkeit</a:t>
            </a:r>
          </a:p>
          <a:p>
            <a:r>
              <a:rPr lang="de-DE" sz="2100" b="1" dirty="0">
                <a:solidFill>
                  <a:schemeClr val="accent5"/>
                </a:solidFill>
              </a:rPr>
              <a:t>Belohnung</a:t>
            </a:r>
            <a:r>
              <a:rPr lang="de-DE" sz="2000" dirty="0"/>
              <a:t> beim Erreichen dieser Ziele </a:t>
            </a:r>
            <a:r>
              <a:rPr lang="de-DE" sz="2100" b="1" dirty="0">
                <a:solidFill>
                  <a:schemeClr val="accent5"/>
                </a:solidFill>
              </a:rPr>
              <a:t>gibt</a:t>
            </a:r>
            <a:r>
              <a:rPr lang="de-DE" sz="2000" dirty="0"/>
              <a:t> zusätzlich </a:t>
            </a:r>
            <a:r>
              <a:rPr lang="de-DE" sz="2100" b="1" dirty="0">
                <a:solidFill>
                  <a:schemeClr val="accent5"/>
                </a:solidFill>
              </a:rPr>
              <a:t>Motivation</a:t>
            </a:r>
          </a:p>
          <a:p>
            <a:pPr marL="0" indent="0">
              <a:buNone/>
            </a:pPr>
            <a:endParaRPr lang="de-DE" sz="2000" b="1" dirty="0"/>
          </a:p>
          <a:p>
            <a:pPr marL="0" indent="0">
              <a:buNone/>
            </a:pPr>
            <a:r>
              <a:rPr lang="de-DE" sz="2000" b="1" dirty="0"/>
              <a:t>! Etappenziele machen Erfolge sichtbar, Belohnung machen Erfolge spürbar!</a:t>
            </a:r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620413F-4BA7-D32A-2134-BABD4D7F107B}"/>
              </a:ext>
            </a:extLst>
          </p:cNvPr>
          <p:cNvSpPr txBox="1"/>
          <p:nvPr/>
        </p:nvSpPr>
        <p:spPr>
          <a:xfrm>
            <a:off x="8466259" y="6858000"/>
            <a:ext cx="2823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VSB_2025-08-13_0318.jpg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6D32478-E51F-54A7-1326-0819E6BCC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8151" y="0"/>
            <a:ext cx="4423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779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AEF960-1051-8BA4-59B8-70BEE5C7C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Sich richtig belohnen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713645-C87A-C3B7-1D03-0092EF811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529942" cy="4351338"/>
          </a:xfrm>
        </p:spPr>
        <p:txBody>
          <a:bodyPr>
            <a:normAutofit fontScale="92500" lnSpcReduction="10000"/>
          </a:bodyPr>
          <a:lstStyle/>
          <a:p>
            <a:r>
              <a:rPr lang="de-DE" sz="2400" b="1" dirty="0">
                <a:solidFill>
                  <a:schemeClr val="accent5"/>
                </a:solidFill>
              </a:rPr>
              <a:t>Nicht nur das Gewicht </a:t>
            </a:r>
            <a:r>
              <a:rPr lang="de-DE" sz="2400" dirty="0"/>
              <a:t>zählt bei der Belohnung</a:t>
            </a:r>
          </a:p>
          <a:p>
            <a:pPr lvl="1"/>
            <a:r>
              <a:rPr lang="de-DE" sz="2000" dirty="0"/>
              <a:t>Nicht nur Gewichtsabnahme belohnen</a:t>
            </a:r>
          </a:p>
          <a:p>
            <a:r>
              <a:rPr lang="de-DE" sz="2400" dirty="0"/>
              <a:t>Auch </a:t>
            </a:r>
            <a:r>
              <a:rPr lang="de-DE" sz="2400" b="1" dirty="0">
                <a:solidFill>
                  <a:schemeClr val="accent5"/>
                </a:solidFill>
              </a:rPr>
              <a:t>Verhaltensweisen</a:t>
            </a:r>
            <a:r>
              <a:rPr lang="de-DE" sz="2400" dirty="0"/>
              <a:t> können </a:t>
            </a:r>
            <a:r>
              <a:rPr lang="de-DE" sz="2400" b="1" dirty="0">
                <a:solidFill>
                  <a:schemeClr val="accent5"/>
                </a:solidFill>
              </a:rPr>
              <a:t>belohnt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werden</a:t>
            </a:r>
            <a:r>
              <a:rPr lang="de-DE" sz="2400" dirty="0"/>
              <a:t>, z.B.</a:t>
            </a:r>
          </a:p>
          <a:p>
            <a:pPr lvl="1"/>
            <a:r>
              <a:rPr lang="de-DE" sz="2000" dirty="0"/>
              <a:t>Bewegung: „Ich war diese Woche 3-mal spazieren.“ </a:t>
            </a:r>
          </a:p>
          <a:p>
            <a:pPr lvl="1"/>
            <a:r>
              <a:rPr lang="de-DE" sz="2000" dirty="0"/>
              <a:t>Ernährung: „Ich esse jeden Tag Obst und Gemüse.“ </a:t>
            </a:r>
          </a:p>
          <a:p>
            <a:pPr lvl="1"/>
            <a:r>
              <a:rPr lang="de-DE" sz="2000" dirty="0"/>
              <a:t>Getränke: „Ich habe auf Softdrinks verzichtet und überwiegend Wasser getrunken.“ </a:t>
            </a:r>
          </a:p>
          <a:p>
            <a:pPr lvl="1"/>
            <a:r>
              <a:rPr lang="de-DE" sz="2000" dirty="0"/>
              <a:t>Achtsamkeit: „Ich habe beim Essen öfter bewusst auf meine Sättigung geachtet.“ </a:t>
            </a:r>
          </a:p>
          <a:p>
            <a:pPr lvl="1"/>
            <a:r>
              <a:rPr lang="de-DE" sz="2000" dirty="0"/>
              <a:t>Alltag: „Ich habe meine Sitzzeiten regelmäßig unterbrochen.“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D347EB6-2CD7-3514-4589-3F8BCC17EC6B}"/>
              </a:ext>
            </a:extLst>
          </p:cNvPr>
          <p:cNvSpPr txBox="1"/>
          <p:nvPr/>
        </p:nvSpPr>
        <p:spPr>
          <a:xfrm>
            <a:off x="8150147" y="6775903"/>
            <a:ext cx="2823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VSB_2025-08-12_1964.jpg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14CE365-F6A8-3FF7-9C34-0AE927A8BB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09" r="-1669" b="31111"/>
          <a:stretch>
            <a:fillRect/>
          </a:stretch>
        </p:blipFill>
        <p:spPr>
          <a:xfrm>
            <a:off x="6619607" y="22896"/>
            <a:ext cx="5724793" cy="683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41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F5EE8B8-F332-C64C-B488-E114186BC1C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81C92D0-FAA8-7280-BE69-3FCCD3BD5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Ganz praktisch: Wie können Sie sich belohnen?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5277DE-11C9-6E52-F4B6-EB3C7EAAE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69529" cy="4874532"/>
          </a:xfrm>
        </p:spPr>
        <p:txBody>
          <a:bodyPr>
            <a:normAutofit lnSpcReduction="10000"/>
          </a:bodyPr>
          <a:lstStyle/>
          <a:p>
            <a:r>
              <a:rPr lang="de-DE" sz="2000" dirty="0"/>
              <a:t>Belohnungen sollten möglichst </a:t>
            </a:r>
            <a:r>
              <a:rPr lang="de-DE" sz="2000" b="1" dirty="0">
                <a:solidFill>
                  <a:schemeClr val="accent5"/>
                </a:solidFill>
              </a:rPr>
              <a:t>nichts mit Essen </a:t>
            </a:r>
            <a:r>
              <a:rPr lang="de-DE" sz="2000" dirty="0"/>
              <a:t>zu tun haben</a:t>
            </a:r>
          </a:p>
          <a:p>
            <a:r>
              <a:rPr lang="de-DE" sz="2000" dirty="0"/>
              <a:t>Belohnungen motivieren am besten, wenn sie </a:t>
            </a:r>
            <a:r>
              <a:rPr lang="de-DE" b="1" dirty="0">
                <a:solidFill>
                  <a:schemeClr val="accent5"/>
                </a:solidFill>
              </a:rPr>
              <a:t>persönlich</a:t>
            </a:r>
            <a:r>
              <a:rPr lang="de-DE" sz="2000" dirty="0"/>
              <a:t> </a:t>
            </a:r>
            <a:r>
              <a:rPr lang="de-DE" b="1" dirty="0">
                <a:solidFill>
                  <a:schemeClr val="accent5"/>
                </a:solidFill>
              </a:rPr>
              <a:t>relevant</a:t>
            </a:r>
            <a:r>
              <a:rPr lang="de-DE" sz="2000" dirty="0"/>
              <a:t> sind</a:t>
            </a:r>
          </a:p>
          <a:p>
            <a:r>
              <a:rPr lang="de-DE" sz="2000" dirty="0"/>
              <a:t>Beispiele:</a:t>
            </a:r>
          </a:p>
          <a:p>
            <a:pPr lvl="1"/>
            <a:r>
              <a:rPr lang="de-DE" sz="1800" b="1" dirty="0">
                <a:solidFill>
                  <a:schemeClr val="accent5"/>
                </a:solidFill>
              </a:rPr>
              <a:t>Lieblingsfilm</a:t>
            </a:r>
            <a:r>
              <a:rPr lang="de-DE" sz="1800" dirty="0"/>
              <a:t> anschauen, </a:t>
            </a:r>
            <a:r>
              <a:rPr lang="de-DE" dirty="0"/>
              <a:t>Kinobesuch</a:t>
            </a:r>
            <a:endParaRPr lang="de-DE" sz="1800" dirty="0"/>
          </a:p>
          <a:p>
            <a:pPr lvl="1"/>
            <a:r>
              <a:rPr lang="de-DE" sz="1800" dirty="0"/>
              <a:t>Zeit für ein gutes </a:t>
            </a:r>
            <a:r>
              <a:rPr lang="de-DE" b="1" dirty="0">
                <a:solidFill>
                  <a:schemeClr val="accent5"/>
                </a:solidFill>
              </a:rPr>
              <a:t>Buch</a:t>
            </a:r>
          </a:p>
          <a:p>
            <a:pPr lvl="1"/>
            <a:r>
              <a:rPr lang="de-DE" b="1" dirty="0">
                <a:solidFill>
                  <a:schemeClr val="accent5"/>
                </a:solidFill>
              </a:rPr>
              <a:t>Blumen</a:t>
            </a:r>
            <a:r>
              <a:rPr lang="de-DE" sz="1800" dirty="0"/>
              <a:t> kaufen</a:t>
            </a:r>
          </a:p>
          <a:p>
            <a:pPr lvl="1"/>
            <a:r>
              <a:rPr lang="de-DE" sz="1800" dirty="0"/>
              <a:t>Neue </a:t>
            </a:r>
            <a:r>
              <a:rPr lang="de-DE" b="1" dirty="0">
                <a:solidFill>
                  <a:schemeClr val="accent5"/>
                </a:solidFill>
              </a:rPr>
              <a:t>Musik</a:t>
            </a:r>
            <a:r>
              <a:rPr lang="de-DE" sz="1800" dirty="0"/>
              <a:t> / Playlist</a:t>
            </a:r>
          </a:p>
          <a:p>
            <a:pPr lvl="1"/>
            <a:r>
              <a:rPr lang="de-DE" sz="1800" dirty="0"/>
              <a:t>Entspannendes </a:t>
            </a:r>
            <a:r>
              <a:rPr lang="de-DE" b="1" dirty="0">
                <a:solidFill>
                  <a:schemeClr val="accent5"/>
                </a:solidFill>
              </a:rPr>
              <a:t>Bad</a:t>
            </a:r>
          </a:p>
          <a:p>
            <a:pPr lvl="1"/>
            <a:r>
              <a:rPr lang="de-DE" sz="1800" dirty="0"/>
              <a:t>Treffen mit </a:t>
            </a:r>
            <a:r>
              <a:rPr lang="de-DE" b="1" dirty="0">
                <a:solidFill>
                  <a:schemeClr val="accent5"/>
                </a:solidFill>
              </a:rPr>
              <a:t>Freunden</a:t>
            </a:r>
          </a:p>
          <a:p>
            <a:pPr lvl="1"/>
            <a:r>
              <a:rPr lang="de-DE" sz="1800" dirty="0"/>
              <a:t>Zeit für ein </a:t>
            </a:r>
            <a:r>
              <a:rPr lang="de-DE" b="1" dirty="0">
                <a:solidFill>
                  <a:schemeClr val="accent5"/>
                </a:solidFill>
              </a:rPr>
              <a:t>Hobby</a:t>
            </a:r>
          </a:p>
          <a:p>
            <a:pPr lvl="1"/>
            <a:r>
              <a:rPr lang="de-DE" sz="1800" dirty="0"/>
              <a:t>Neue </a:t>
            </a:r>
            <a:r>
              <a:rPr lang="de-DE" b="1" dirty="0">
                <a:solidFill>
                  <a:schemeClr val="accent5"/>
                </a:solidFill>
              </a:rPr>
              <a:t>Sportkleidung</a:t>
            </a:r>
          </a:p>
          <a:p>
            <a:pPr lvl="1"/>
            <a:r>
              <a:rPr lang="de-DE" b="1" dirty="0">
                <a:solidFill>
                  <a:schemeClr val="accent5"/>
                </a:solidFill>
              </a:rPr>
              <a:t>Ausflug</a:t>
            </a:r>
            <a:r>
              <a:rPr lang="de-DE" sz="1800" dirty="0"/>
              <a:t> oder Spaziergang an einem schönen Ort</a:t>
            </a:r>
          </a:p>
          <a:p>
            <a:pPr marL="0" indent="0">
              <a:buNone/>
            </a:pPr>
            <a:r>
              <a:rPr lang="de-DE" sz="2200" b="1" dirty="0"/>
              <a:t>? Was ist für Sie eine bedeutsame und attraktive Belohnung für das Erreichen von Etappenzielen?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A739BD5-8A20-7056-9675-BE5E9B43A642}"/>
              </a:ext>
            </a:extLst>
          </p:cNvPr>
          <p:cNvSpPr txBox="1"/>
          <p:nvPr/>
        </p:nvSpPr>
        <p:spPr>
          <a:xfrm>
            <a:off x="9098547" y="6858000"/>
            <a:ext cx="2823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VSB_2025-08-12_2137.jpg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0AC0415-D8EF-F447-6074-7904A3E91495}"/>
              </a:ext>
            </a:extLst>
          </p:cNvPr>
          <p:cNvSpPr txBox="1"/>
          <p:nvPr/>
        </p:nvSpPr>
        <p:spPr>
          <a:xfrm>
            <a:off x="8011886" y="116114"/>
            <a:ext cx="4086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Bei diesem Bild den linken Teil </a:t>
            </a:r>
            <a:r>
              <a:rPr lang="de-DE" i="1" dirty="0" err="1">
                <a:solidFill>
                  <a:srgbClr val="FF0000"/>
                </a:solidFill>
              </a:rPr>
              <a:t>absoften</a:t>
            </a:r>
            <a:endParaRPr lang="de-DE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968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FAFB45-436D-9944-D1E2-3F9A0825B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Erfolgstagebuch beim Abnehmen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14CA96-8975-638A-CE30-7C68B08C8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29697" cy="4351338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Den Blick </a:t>
            </a:r>
            <a:r>
              <a:rPr lang="de-DE" b="1" dirty="0">
                <a:solidFill>
                  <a:schemeClr val="accent5"/>
                </a:solidFill>
              </a:rPr>
              <a:t>bewusst</a:t>
            </a:r>
            <a:r>
              <a:rPr lang="de-DE" dirty="0"/>
              <a:t> darauf </a:t>
            </a:r>
            <a:r>
              <a:rPr lang="de-DE" sz="2100" b="1" dirty="0">
                <a:solidFill>
                  <a:schemeClr val="accent5"/>
                </a:solidFill>
              </a:rPr>
              <a:t>richten</a:t>
            </a:r>
            <a:r>
              <a:rPr lang="de-DE" dirty="0"/>
              <a:t>, was gelingt</a:t>
            </a:r>
          </a:p>
          <a:p>
            <a:r>
              <a:rPr lang="de-DE" dirty="0"/>
              <a:t>Erfolgreiche Verhaltensänderungen </a:t>
            </a:r>
            <a:r>
              <a:rPr lang="de-DE" sz="2100" b="1" dirty="0">
                <a:solidFill>
                  <a:schemeClr val="accent5"/>
                </a:solidFill>
              </a:rPr>
              <a:t>festhalten</a:t>
            </a:r>
          </a:p>
          <a:p>
            <a:r>
              <a:rPr lang="de-DE" sz="2100" b="1" dirty="0">
                <a:solidFill>
                  <a:schemeClr val="accent5"/>
                </a:solidFill>
              </a:rPr>
              <a:t>Kleine</a:t>
            </a:r>
            <a:r>
              <a:rPr lang="de-DE" dirty="0"/>
              <a:t> </a:t>
            </a:r>
            <a:r>
              <a:rPr lang="de-DE" sz="2100" b="1" dirty="0">
                <a:solidFill>
                  <a:schemeClr val="accent5"/>
                </a:solidFill>
              </a:rPr>
              <a:t>Veränderungen</a:t>
            </a:r>
            <a:r>
              <a:rPr lang="de-DE" dirty="0"/>
              <a:t> können damit </a:t>
            </a:r>
            <a:r>
              <a:rPr lang="de-DE" sz="2100" b="1" dirty="0">
                <a:solidFill>
                  <a:schemeClr val="accent5"/>
                </a:solidFill>
              </a:rPr>
              <a:t>sichtbar</a:t>
            </a:r>
            <a:r>
              <a:rPr lang="de-DE" dirty="0"/>
              <a:t> gemacht werden</a:t>
            </a:r>
          </a:p>
          <a:p>
            <a:r>
              <a:rPr lang="de-DE" dirty="0"/>
              <a:t>Beispiel:</a:t>
            </a:r>
          </a:p>
          <a:p>
            <a:pPr lvl="1"/>
            <a:r>
              <a:rPr lang="de-DE" dirty="0"/>
              <a:t>„Ich bin heute trotz schlechtem Wetter spazieren gegangen.“</a:t>
            </a:r>
          </a:p>
          <a:p>
            <a:pPr lvl="1"/>
            <a:r>
              <a:rPr lang="de-DE" dirty="0"/>
              <a:t>„Ich habe heute zum ersten Mal ein Vollkornbrot gebacken.“</a:t>
            </a:r>
          </a:p>
          <a:p>
            <a:pPr lvl="1"/>
            <a:r>
              <a:rPr lang="de-DE" dirty="0"/>
              <a:t>„Zum dritten Mal hintereinander bin ich über 10.000 Schritte gegangen.“</a:t>
            </a:r>
          </a:p>
          <a:p>
            <a:pPr lvl="1"/>
            <a:r>
              <a:rPr lang="de-DE" dirty="0"/>
              <a:t>„Ich habe heute frisch gekocht und kein Fertiggericht zubereitet.“</a:t>
            </a:r>
          </a:p>
          <a:p>
            <a:pPr lvl="1"/>
            <a:r>
              <a:rPr lang="de-DE" dirty="0"/>
              <a:t>„Ich habe im Restaurant eine zu große Portion zurückgehen lassen und mich nicht gezwungen, sie aufzuessen.“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! Vorschlag: Erfolge aufschreiben und dadurch sichtbar machen!</a:t>
            </a:r>
          </a:p>
        </p:txBody>
      </p:sp>
      <p:pic>
        <p:nvPicPr>
          <p:cNvPr id="4" name="Grafik 3" descr="Journaling: Tagebuch schreiben - Die Techniker">
            <a:extLst>
              <a:ext uri="{FF2B5EF4-FFF2-40B4-BE49-F238E27FC236}">
                <a16:creationId xmlns:a16="http://schemas.microsoft.com/office/drawing/2014/main" id="{2D1F0313-0533-AEB3-872E-B7C735412B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728" r="13099"/>
          <a:stretch>
            <a:fillRect/>
          </a:stretch>
        </p:blipFill>
        <p:spPr>
          <a:xfrm>
            <a:off x="7397750" y="-1"/>
            <a:ext cx="4794250" cy="682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526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Schema von U-Bahn-Stationen und Plan der U-Bahn mit bunten Linien, fiktive U -Bahn-Karte der U-Bahn, Anordnung der Strecken des öffentlichen  Personenverkehrs, U-Bahn-Gleise planen flache Vektorgrafiken. 11959783  Vektor Kunst bei Vecteezy">
            <a:extLst>
              <a:ext uri="{FF2B5EF4-FFF2-40B4-BE49-F238E27FC236}">
                <a16:creationId xmlns:a16="http://schemas.microsoft.com/office/drawing/2014/main" id="{7158EE5B-6F09-62EA-06BA-EE2A242AAE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252984" y="1234348"/>
            <a:ext cx="9156059" cy="680799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7D40CF8-6B9C-2DE9-8B35-0F21A251E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Wie? Viele Wege führen nach Rom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0926DAF-B7BD-455A-6423-546E5455E9DB}"/>
              </a:ext>
            </a:extLst>
          </p:cNvPr>
          <p:cNvSpPr txBox="1"/>
          <p:nvPr/>
        </p:nvSpPr>
        <p:spPr>
          <a:xfrm>
            <a:off x="1485900" y="3576864"/>
            <a:ext cx="1088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Low </a:t>
            </a:r>
            <a:r>
              <a:rPr lang="de-DE" dirty="0" err="1"/>
              <a:t>carb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C269F99-B576-4EB3-96CA-A99DDF3456C9}"/>
              </a:ext>
            </a:extLst>
          </p:cNvPr>
          <p:cNvSpPr txBox="1"/>
          <p:nvPr/>
        </p:nvSpPr>
        <p:spPr>
          <a:xfrm>
            <a:off x="2631029" y="2690586"/>
            <a:ext cx="899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Low </a:t>
            </a:r>
            <a:r>
              <a:rPr lang="de-DE" dirty="0" err="1"/>
              <a:t>fat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7C462FC-3F5F-23A5-13E3-EBD2F209F7A8}"/>
              </a:ext>
            </a:extLst>
          </p:cNvPr>
          <p:cNvSpPr txBox="1"/>
          <p:nvPr/>
        </p:nvSpPr>
        <p:spPr>
          <a:xfrm>
            <a:off x="6445575" y="1701977"/>
            <a:ext cx="1844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Mediterrane Diät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092950C-A750-99D2-9E64-20E48099D6C3}"/>
              </a:ext>
            </a:extLst>
          </p:cNvPr>
          <p:cNvSpPr txBox="1"/>
          <p:nvPr/>
        </p:nvSpPr>
        <p:spPr>
          <a:xfrm>
            <a:off x="7521122" y="2690586"/>
            <a:ext cx="1613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Intervallfasten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CD72E4E-7162-4132-28CD-DB12170B2C34}"/>
              </a:ext>
            </a:extLst>
          </p:cNvPr>
          <p:cNvSpPr txBox="1"/>
          <p:nvPr/>
        </p:nvSpPr>
        <p:spPr>
          <a:xfrm>
            <a:off x="9245615" y="3649737"/>
            <a:ext cx="139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Formuladiät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5D9D16A-68B0-CDBE-BF2F-15032A52C10E}"/>
              </a:ext>
            </a:extLst>
          </p:cNvPr>
          <p:cNvSpPr txBox="1"/>
          <p:nvPr/>
        </p:nvSpPr>
        <p:spPr>
          <a:xfrm>
            <a:off x="2452486" y="5623652"/>
            <a:ext cx="1256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DASH-Diät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34449F8-4EF5-16B9-2338-9B75964863B2}"/>
              </a:ext>
            </a:extLst>
          </p:cNvPr>
          <p:cNvSpPr txBox="1"/>
          <p:nvPr/>
        </p:nvSpPr>
        <p:spPr>
          <a:xfrm>
            <a:off x="5505948" y="6408840"/>
            <a:ext cx="1671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Nordische Diät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80416EC-CD47-14A9-8E6E-46FAB467230B}"/>
              </a:ext>
            </a:extLst>
          </p:cNvPr>
          <p:cNvSpPr txBox="1"/>
          <p:nvPr/>
        </p:nvSpPr>
        <p:spPr>
          <a:xfrm>
            <a:off x="7161488" y="5125327"/>
            <a:ext cx="1939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Vegane/</a:t>
            </a:r>
          </a:p>
          <a:p>
            <a:r>
              <a:rPr lang="de-DE" dirty="0"/>
              <a:t>vegetarische Kost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DDA4701-DF97-96DF-F0A1-CB5811775F2C}"/>
              </a:ext>
            </a:extLst>
          </p:cNvPr>
          <p:cNvSpPr txBox="1"/>
          <p:nvPr/>
        </p:nvSpPr>
        <p:spPr>
          <a:xfrm>
            <a:off x="8883680" y="4533103"/>
            <a:ext cx="1940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Eiweißreiche Kost</a:t>
            </a:r>
          </a:p>
        </p:txBody>
      </p:sp>
    </p:spTree>
    <p:extLst>
      <p:ext uri="{BB962C8B-B14F-4D97-AF65-F5344CB8AC3E}">
        <p14:creationId xmlns:p14="http://schemas.microsoft.com/office/powerpoint/2010/main" val="1560070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9654DCF-66D8-CAB3-CA55-42AEAB444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9240" y="0"/>
            <a:ext cx="502276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338DC4D-3766-76EC-59DD-D0021C222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Wie? Viele Wege Gewicht abzunehmen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2650C8-2062-32C3-C20E-306F0BBFE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30257" cy="4351338"/>
          </a:xfrm>
        </p:spPr>
        <p:txBody>
          <a:bodyPr>
            <a:normAutofit fontScale="92500" lnSpcReduction="20000"/>
          </a:bodyPr>
          <a:lstStyle/>
          <a:p>
            <a:r>
              <a:rPr lang="de-DE" sz="2000" dirty="0"/>
              <a:t>Es gibt </a:t>
            </a:r>
            <a:r>
              <a:rPr lang="de-DE" sz="2000" b="1" dirty="0">
                <a:solidFill>
                  <a:schemeClr val="accent5"/>
                </a:solidFill>
              </a:rPr>
              <a:t>viele Diäten</a:t>
            </a:r>
            <a:r>
              <a:rPr lang="de-DE" sz="2000" dirty="0"/>
              <a:t>, die zu einer Gewichtsabnahme führen können</a:t>
            </a:r>
          </a:p>
          <a:p>
            <a:r>
              <a:rPr lang="de-DE" sz="2100" b="1" dirty="0">
                <a:solidFill>
                  <a:schemeClr val="accent5"/>
                </a:solidFill>
              </a:rPr>
              <a:t>Keine</a:t>
            </a:r>
            <a:r>
              <a:rPr lang="de-DE" sz="2000" dirty="0"/>
              <a:t> </a:t>
            </a:r>
            <a:r>
              <a:rPr lang="de-DE" sz="2100" b="1" dirty="0">
                <a:solidFill>
                  <a:schemeClr val="accent5"/>
                </a:solidFill>
              </a:rPr>
              <a:t>eindeutigen</a:t>
            </a:r>
            <a:r>
              <a:rPr lang="de-DE" sz="2000" dirty="0"/>
              <a:t> </a:t>
            </a:r>
            <a:r>
              <a:rPr lang="de-DE" sz="2100" b="1" dirty="0">
                <a:solidFill>
                  <a:schemeClr val="accent5"/>
                </a:solidFill>
              </a:rPr>
              <a:t>Belege</a:t>
            </a:r>
            <a:r>
              <a:rPr lang="de-DE" sz="2000" dirty="0"/>
              <a:t>, dass eine </a:t>
            </a:r>
            <a:r>
              <a:rPr lang="de-DE" sz="2000" dirty="0" err="1"/>
              <a:t>Diätform</a:t>
            </a:r>
            <a:r>
              <a:rPr lang="de-DE" sz="2000" dirty="0"/>
              <a:t> langfristig besser is</a:t>
            </a:r>
            <a:r>
              <a:rPr lang="de-DE" dirty="0"/>
              <a:t>t als andere</a:t>
            </a:r>
          </a:p>
          <a:p>
            <a:pPr lvl="1"/>
            <a:r>
              <a:rPr lang="de-DE" dirty="0"/>
              <a:t>Extrem einseitige Ernährungsformen sollten wegen medizinischer Risiken vermieden werden </a:t>
            </a:r>
          </a:p>
          <a:p>
            <a:r>
              <a:rPr lang="de-DE" sz="2100" b="1" dirty="0">
                <a:solidFill>
                  <a:schemeClr val="accent5"/>
                </a:solidFill>
              </a:rPr>
              <a:t>Wichtige</a:t>
            </a:r>
            <a:r>
              <a:rPr lang="de-DE" dirty="0"/>
              <a:t> </a:t>
            </a:r>
            <a:r>
              <a:rPr lang="de-DE" sz="2100" b="1" dirty="0">
                <a:solidFill>
                  <a:schemeClr val="accent5"/>
                </a:solidFill>
              </a:rPr>
              <a:t>Fragen</a:t>
            </a:r>
            <a:r>
              <a:rPr lang="de-DE" dirty="0"/>
              <a:t> für die Auswahl einer bestimmten Ernährungsform zum Abnehmen:</a:t>
            </a:r>
            <a:endParaRPr lang="de-DE" sz="2000" dirty="0"/>
          </a:p>
          <a:p>
            <a:pPr lvl="1"/>
            <a:r>
              <a:rPr lang="de-DE" dirty="0"/>
              <a:t>Unterstützung  bei einer dauerhaften Umstellung des Ernährungsverhalten?</a:t>
            </a:r>
          </a:p>
          <a:p>
            <a:pPr lvl="1"/>
            <a:r>
              <a:rPr lang="de-DE" sz="1800" dirty="0"/>
              <a:t>Im persönlichen Alltag einfach umsetzbar?</a:t>
            </a:r>
          </a:p>
          <a:p>
            <a:pPr lvl="1"/>
            <a:r>
              <a:rPr lang="de-DE" sz="1800" dirty="0"/>
              <a:t>Nicht nur kurz- sondern auch langfristige Effekte auf das Gewicht?</a:t>
            </a:r>
          </a:p>
          <a:p>
            <a:pPr lvl="1"/>
            <a:r>
              <a:rPr lang="de-DE" sz="1800" dirty="0"/>
              <a:t>Müssen Sie auf viel verzichten?</a:t>
            </a:r>
          </a:p>
          <a:p>
            <a:pPr lvl="1"/>
            <a:r>
              <a:rPr lang="de-DE" sz="1800" dirty="0"/>
              <a:t>Bleibt der Genuss am Essen erhalten?</a:t>
            </a:r>
          </a:p>
          <a:p>
            <a:pPr lvl="1"/>
            <a:endParaRPr lang="de-DE" sz="1800" dirty="0"/>
          </a:p>
          <a:p>
            <a:pPr marL="85725" lvl="1" indent="0">
              <a:buNone/>
            </a:pPr>
            <a:r>
              <a:rPr lang="de-DE" sz="1800" b="1" dirty="0"/>
              <a:t>!Richtwert zur Gewichtsreduktion: Kaloriendefizit von 500 bis 600 kcal/Tag!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7B2CA86-8F8D-6AA4-C871-698E0D10ADA1}"/>
              </a:ext>
            </a:extLst>
          </p:cNvPr>
          <p:cNvSpPr txBox="1"/>
          <p:nvPr/>
        </p:nvSpPr>
        <p:spPr>
          <a:xfrm>
            <a:off x="9001820" y="6925561"/>
            <a:ext cx="291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Bild aus </a:t>
            </a:r>
            <a:r>
              <a:rPr lang="de-DE" b="1" dirty="0" err="1"/>
              <a:t>think</a:t>
            </a:r>
            <a:r>
              <a:rPr lang="de-DE" b="1" dirty="0"/>
              <a:t> </a:t>
            </a:r>
            <a:r>
              <a:rPr lang="de-DE" b="1" dirty="0">
                <a:sym typeface="Wingdings" panose="05000000000000000000" pitchFamily="2" charset="2"/>
              </a:rPr>
              <a:t> Folie 2.15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5597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0393189C-7525-8CE7-5394-7BFA22BD0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804" y="0"/>
            <a:ext cx="4606196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130BF46-6846-67BC-B728-0F22C68EA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Wohin? Empfehlungen für Gewichtsziele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DFE7BF-9823-B82A-7C5C-452FD566F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2214"/>
            <a:ext cx="6634842" cy="4496690"/>
          </a:xfrm>
        </p:spPr>
        <p:txBody>
          <a:bodyPr>
            <a:normAutofit/>
          </a:bodyPr>
          <a:lstStyle/>
          <a:p>
            <a:r>
              <a:rPr lang="de-DE" b="1" dirty="0">
                <a:solidFill>
                  <a:schemeClr val="accent5"/>
                </a:solidFill>
              </a:rPr>
              <a:t>Gewichtsziele</a:t>
            </a:r>
            <a:r>
              <a:rPr lang="de-DE" dirty="0"/>
              <a:t> für 6 bis 12 Monate</a:t>
            </a:r>
          </a:p>
          <a:p>
            <a:pPr lvl="1"/>
            <a:r>
              <a:rPr lang="de-DE" dirty="0"/>
              <a:t>BMI bis 34,9 kg/m2: </a:t>
            </a:r>
            <a:r>
              <a:rPr lang="de-DE" sz="2000" b="1" dirty="0">
                <a:solidFill>
                  <a:schemeClr val="accent5"/>
                </a:solidFill>
              </a:rPr>
              <a:t>≥ 5 % </a:t>
            </a:r>
            <a:r>
              <a:rPr lang="de-DE" dirty="0"/>
              <a:t>des Ausgangsgewichts </a:t>
            </a:r>
          </a:p>
          <a:p>
            <a:pPr lvl="1"/>
            <a:r>
              <a:rPr lang="de-DE" dirty="0"/>
              <a:t>BMI ≥ 35 kg/m2: </a:t>
            </a:r>
            <a:r>
              <a:rPr lang="de-DE" sz="2000" b="1" dirty="0">
                <a:solidFill>
                  <a:schemeClr val="accent5"/>
                </a:solidFill>
              </a:rPr>
              <a:t>≥ 10 % </a:t>
            </a:r>
            <a:r>
              <a:rPr lang="de-DE" dirty="0"/>
              <a:t>des Ausgangsgewichts </a:t>
            </a:r>
          </a:p>
          <a:p>
            <a:r>
              <a:rPr lang="de-DE" dirty="0"/>
              <a:t>Mit einer Gewichtsreduktion von </a:t>
            </a:r>
            <a:r>
              <a:rPr lang="de-DE" b="1" dirty="0">
                <a:solidFill>
                  <a:schemeClr val="accent5"/>
                </a:solidFill>
              </a:rPr>
              <a:t>5 %</a:t>
            </a:r>
            <a:r>
              <a:rPr lang="de-DE" dirty="0"/>
              <a:t> kann eine </a:t>
            </a:r>
            <a:r>
              <a:rPr lang="de-DE" b="1" dirty="0">
                <a:solidFill>
                  <a:schemeClr val="accent5"/>
                </a:solidFill>
              </a:rPr>
              <a:t>relevante</a:t>
            </a:r>
            <a:r>
              <a:rPr lang="de-DE" dirty="0"/>
              <a:t> </a:t>
            </a:r>
            <a:r>
              <a:rPr lang="de-DE" b="1" dirty="0">
                <a:solidFill>
                  <a:schemeClr val="accent5"/>
                </a:solidFill>
              </a:rPr>
              <a:t>Verbesserung</a:t>
            </a:r>
            <a:r>
              <a:rPr lang="de-DE" dirty="0"/>
              <a:t> von </a:t>
            </a:r>
            <a:r>
              <a:rPr lang="de-DE" b="1" dirty="0">
                <a:solidFill>
                  <a:schemeClr val="accent5"/>
                </a:solidFill>
              </a:rPr>
              <a:t>Risikofaktoren</a:t>
            </a:r>
            <a:r>
              <a:rPr lang="de-DE" dirty="0"/>
              <a:t> erreicht werden kann </a:t>
            </a:r>
          </a:p>
          <a:p>
            <a:r>
              <a:rPr lang="de-DE" dirty="0"/>
              <a:t>Mit einer Gewichtsreduktion von </a:t>
            </a:r>
            <a:r>
              <a:rPr lang="de-DE" b="1" dirty="0">
                <a:solidFill>
                  <a:schemeClr val="accent5"/>
                </a:solidFill>
              </a:rPr>
              <a:t>10 %</a:t>
            </a:r>
            <a:r>
              <a:rPr lang="de-DE" dirty="0"/>
              <a:t> erhöht sich die Chance bereits </a:t>
            </a:r>
            <a:r>
              <a:rPr lang="de-DE" b="1" dirty="0">
                <a:solidFill>
                  <a:schemeClr val="accent5"/>
                </a:solidFill>
              </a:rPr>
              <a:t>bestehende</a:t>
            </a:r>
            <a:r>
              <a:rPr lang="de-DE" dirty="0"/>
              <a:t> </a:t>
            </a:r>
            <a:r>
              <a:rPr lang="de-DE" b="1" dirty="0">
                <a:solidFill>
                  <a:schemeClr val="accent5"/>
                </a:solidFill>
              </a:rPr>
              <a:t>Erkrankungen</a:t>
            </a:r>
            <a:r>
              <a:rPr lang="de-DE" dirty="0"/>
              <a:t> (z.B. Typ-2-Diabetes) </a:t>
            </a:r>
            <a:r>
              <a:rPr lang="de-DE" b="1" dirty="0">
                <a:solidFill>
                  <a:schemeClr val="accent5"/>
                </a:solidFill>
              </a:rPr>
              <a:t>rückgängig</a:t>
            </a:r>
            <a:r>
              <a:rPr lang="de-DE" dirty="0"/>
              <a:t> zu machen</a:t>
            </a:r>
          </a:p>
          <a:p>
            <a:pPr lvl="1"/>
            <a:r>
              <a:rPr lang="de-DE" dirty="0"/>
              <a:t>Risiko der Entstehung von Erkrankungen (z.B. Prädiabetes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/>
              <a:t>Typ-2-Diabetes) kann reduziert werden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! Ihr persönliches Gewichtsziel bestimmen natürlich Sie selbst – dies dient nur der Orientierung!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503DC63-32FA-6827-F5B8-99D5B076F795}"/>
              </a:ext>
            </a:extLst>
          </p:cNvPr>
          <p:cNvSpPr txBox="1"/>
          <p:nvPr/>
        </p:nvSpPr>
        <p:spPr>
          <a:xfrm>
            <a:off x="8924038" y="6858000"/>
            <a:ext cx="2823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VSB_2025-08-13_0181.jpg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7580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91C9B-0B8A-DDD5-7A22-5DE992497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Themen dieser Kurseinheit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561F092-D189-19D7-1C31-7090735A8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584700" cy="4351338"/>
          </a:xfrm>
        </p:spPr>
        <p:txBody>
          <a:bodyPr/>
          <a:lstStyle/>
          <a:p>
            <a:r>
              <a:rPr lang="de-DE" dirty="0"/>
              <a:t>Challenge: Meine Gewichtsgeschichte</a:t>
            </a:r>
          </a:p>
          <a:p>
            <a:r>
              <a:rPr lang="de-DE" dirty="0"/>
              <a:t>Challenge: Meine Gesundheit im Blick</a:t>
            </a:r>
          </a:p>
          <a:p>
            <a:r>
              <a:rPr lang="de-DE" dirty="0"/>
              <a:t>3 Säulen der Gewichtsabnahme: Warum – Wie – Wohin</a:t>
            </a:r>
          </a:p>
          <a:p>
            <a:r>
              <a:rPr lang="de-DE" dirty="0"/>
              <a:t>Motivation zur Gewichtsabnahme</a:t>
            </a:r>
          </a:p>
          <a:p>
            <a:r>
              <a:rPr lang="de-DE" dirty="0"/>
              <a:t>Möglichkeiten zur Gewichtsabnahme</a:t>
            </a:r>
          </a:p>
          <a:p>
            <a:r>
              <a:rPr lang="de-DE" dirty="0"/>
              <a:t>Realistische Gewichtsziele</a:t>
            </a:r>
          </a:p>
          <a:p>
            <a:endParaRPr lang="de-DE" dirty="0"/>
          </a:p>
        </p:txBody>
      </p:sp>
      <p:pic>
        <p:nvPicPr>
          <p:cNvPr id="4" name="Grafik 3" descr="Hanteln, Maßband Und Gesunde Lebensmittel. Fitness Und Gesundheit Stockbild  - Image of nahrung, platz: 47215897">
            <a:extLst>
              <a:ext uri="{FF2B5EF4-FFF2-40B4-BE49-F238E27FC236}">
                <a16:creationId xmlns:a16="http://schemas.microsoft.com/office/drawing/2014/main" id="{1FAA8B1C-D2C8-BD0E-679D-1C6ED2E1FA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47"/>
          <a:stretch>
            <a:fillRect/>
          </a:stretch>
        </p:blipFill>
        <p:spPr>
          <a:xfrm rot="5400000">
            <a:off x="2809014" y="-2524986"/>
            <a:ext cx="12508047" cy="625792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71B6051D-6643-04EC-9E26-A76FED7854A7}"/>
              </a:ext>
            </a:extLst>
          </p:cNvPr>
          <p:cNvSpPr txBox="1"/>
          <p:nvPr/>
        </p:nvSpPr>
        <p:spPr>
          <a:xfrm>
            <a:off x="-61997" y="5398025"/>
            <a:ext cx="6276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Bitte auch schöne (Essens-)Bilder bei </a:t>
            </a:r>
            <a:r>
              <a:rPr lang="de-DE" i="1" dirty="0" err="1">
                <a:solidFill>
                  <a:srgbClr val="FF0000"/>
                </a:solidFill>
              </a:rPr>
              <a:t>istock</a:t>
            </a:r>
            <a:r>
              <a:rPr lang="de-DE" i="1" dirty="0">
                <a:solidFill>
                  <a:srgbClr val="FF0000"/>
                </a:solidFill>
              </a:rPr>
              <a:t> o.ä. aussuchen, die können wir dann gemeinsam anschauen und </a:t>
            </a:r>
            <a:r>
              <a:rPr lang="de-DE" i="1">
                <a:solidFill>
                  <a:srgbClr val="FF0000"/>
                </a:solidFill>
              </a:rPr>
              <a:t>dann kaufen</a:t>
            </a:r>
            <a:endParaRPr lang="de-DE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275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4D5E493-C8D4-D3DC-F9D0-1607328FB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1968" y="0"/>
            <a:ext cx="4560032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6979F19-E846-87B7-9EE3-B5C27A22B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Wichtig bei der Zielsetzung: Langfristig denken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D24DB9-1AAE-3732-BD1B-8C7802039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36771" cy="4351338"/>
          </a:xfrm>
        </p:spPr>
        <p:txBody>
          <a:bodyPr>
            <a:normAutofit/>
          </a:bodyPr>
          <a:lstStyle/>
          <a:p>
            <a:r>
              <a:rPr lang="de-DE" dirty="0"/>
              <a:t>Gewicht zu verlieren ist eher wie ein „</a:t>
            </a:r>
            <a:r>
              <a:rPr lang="de-DE" b="1" dirty="0">
                <a:solidFill>
                  <a:schemeClr val="accent5"/>
                </a:solidFill>
              </a:rPr>
              <a:t>Marathon-Lauf</a:t>
            </a:r>
            <a:r>
              <a:rPr lang="de-DE" dirty="0"/>
              <a:t>“ – kein „Sprint“</a:t>
            </a:r>
          </a:p>
          <a:p>
            <a:r>
              <a:rPr lang="de-DE" dirty="0"/>
              <a:t>Wie bei einem Marathon gibt es </a:t>
            </a:r>
            <a:r>
              <a:rPr lang="de-DE" b="1" dirty="0">
                <a:solidFill>
                  <a:schemeClr val="accent5"/>
                </a:solidFill>
              </a:rPr>
              <a:t>verschiede Strategien </a:t>
            </a:r>
            <a:r>
              <a:rPr lang="de-DE" dirty="0"/>
              <a:t>sein Gewichtsziel zu erreichen, z.B.</a:t>
            </a:r>
          </a:p>
          <a:p>
            <a:pPr lvl="1"/>
            <a:r>
              <a:rPr lang="de-DE" dirty="0"/>
              <a:t>Schneller Start mit großer Gewichtsabnahme, um schnell erste Erfolge zu sehen – z.B. </a:t>
            </a:r>
            <a:r>
              <a:rPr lang="de-DE" dirty="0" err="1"/>
              <a:t>Formuladiät</a:t>
            </a:r>
            <a:endParaRPr lang="de-DE" dirty="0"/>
          </a:p>
          <a:p>
            <a:pPr lvl="1"/>
            <a:r>
              <a:rPr lang="de-DE" dirty="0"/>
              <a:t>Langsam, dafür kontinuierliche Gewichtsabnahme</a:t>
            </a:r>
          </a:p>
          <a:p>
            <a:pPr lvl="1"/>
            <a:r>
              <a:rPr lang="de-DE" dirty="0"/>
              <a:t>Abwechselnd intensive und weniger-intensive Phasen der Gewichtsabnahme</a:t>
            </a:r>
          </a:p>
          <a:p>
            <a:r>
              <a:rPr lang="de-DE" dirty="0"/>
              <a:t>Entscheidend ist nicht das Erreichen von kurz-, sondern von </a:t>
            </a:r>
            <a:r>
              <a:rPr lang="de-DE" b="1" dirty="0">
                <a:solidFill>
                  <a:schemeClr val="accent5"/>
                </a:solidFill>
              </a:rPr>
              <a:t>mittel- und langfristigen Zielen</a:t>
            </a:r>
          </a:p>
          <a:p>
            <a:pPr marL="0" indent="0">
              <a:buNone/>
            </a:pPr>
            <a:r>
              <a:rPr lang="de-DE" b="1" dirty="0"/>
              <a:t>!Das wichtigste Ziel: Gewichtsstabilisierung nach Gewichtsabnahme!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3F68A77-5FB6-F754-8371-9F8C00839224}"/>
              </a:ext>
            </a:extLst>
          </p:cNvPr>
          <p:cNvSpPr txBox="1"/>
          <p:nvPr/>
        </p:nvSpPr>
        <p:spPr>
          <a:xfrm>
            <a:off x="9207318" y="6951663"/>
            <a:ext cx="2823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VSB_2025-08-13_0403.jpg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4356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33039-E557-C67F-9A1B-13111703D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58CBD4-5717-3FA3-F0E8-29E58376A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351" y="266271"/>
            <a:ext cx="10515600" cy="1325563"/>
          </a:xfrm>
        </p:spPr>
        <p:txBody>
          <a:bodyPr/>
          <a:lstStyle/>
          <a:p>
            <a:r>
              <a:rPr lang="de-DE" dirty="0"/>
              <a:t>Häufiger Verlauf beim Abnehmen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E889D9-ADE4-58D5-6AE9-83E47EE8E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50" y="1692728"/>
            <a:ext cx="5731036" cy="47461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1800" b="1" dirty="0"/>
              <a:t>Zu Beginn (bis ca. 6 Wochen)</a:t>
            </a:r>
            <a:r>
              <a:rPr lang="de-DE" sz="1800" dirty="0"/>
              <a:t>: </a:t>
            </a:r>
          </a:p>
          <a:p>
            <a:r>
              <a:rPr lang="de-DE" sz="1800" b="1" dirty="0">
                <a:solidFill>
                  <a:schemeClr val="accent5"/>
                </a:solidFill>
              </a:rPr>
              <a:t>Rasche Gewichtsabnahme </a:t>
            </a:r>
            <a:r>
              <a:rPr lang="de-DE" sz="1800" dirty="0"/>
              <a:t>durch Flüssigkeitsverlust, weniger Fettgewebe</a:t>
            </a:r>
          </a:p>
          <a:p>
            <a:pPr marL="0" indent="0">
              <a:buNone/>
            </a:pPr>
            <a:r>
              <a:rPr lang="de-DE" sz="1800" b="1" dirty="0"/>
              <a:t>Weiterer Verlauf (bis ca. 3-6 Monate): </a:t>
            </a:r>
          </a:p>
          <a:p>
            <a:r>
              <a:rPr lang="de-DE" dirty="0"/>
              <a:t>Körper </a:t>
            </a:r>
            <a:r>
              <a:rPr lang="de-DE" b="1" dirty="0">
                <a:solidFill>
                  <a:schemeClr val="accent5"/>
                </a:solidFill>
              </a:rPr>
              <a:t>drosselt Energieverbrauch </a:t>
            </a:r>
            <a:r>
              <a:rPr lang="de-DE" dirty="0"/>
              <a:t>und passt sich der „Hungersituation“ an</a:t>
            </a:r>
          </a:p>
          <a:p>
            <a:r>
              <a:rPr lang="de-DE" dirty="0"/>
              <a:t>Körper </a:t>
            </a:r>
            <a:r>
              <a:rPr lang="de-DE" b="1" dirty="0">
                <a:solidFill>
                  <a:schemeClr val="accent5"/>
                </a:solidFill>
              </a:rPr>
              <a:t>möchte</a:t>
            </a:r>
            <a:r>
              <a:rPr lang="de-DE" dirty="0"/>
              <a:t> sein </a:t>
            </a:r>
            <a:r>
              <a:rPr lang="de-DE" b="1" dirty="0">
                <a:solidFill>
                  <a:schemeClr val="accent5"/>
                </a:solidFill>
              </a:rPr>
              <a:t>Gewicht</a:t>
            </a:r>
            <a:r>
              <a:rPr lang="de-DE" dirty="0"/>
              <a:t> möglichst </a:t>
            </a:r>
            <a:r>
              <a:rPr lang="de-DE" b="1" dirty="0">
                <a:solidFill>
                  <a:schemeClr val="accent5"/>
                </a:solidFill>
              </a:rPr>
              <a:t>halten</a:t>
            </a:r>
          </a:p>
          <a:p>
            <a:r>
              <a:rPr lang="de-DE" b="1" dirty="0">
                <a:solidFill>
                  <a:schemeClr val="accent5"/>
                </a:solidFill>
              </a:rPr>
              <a:t>Gewichtsabnahme</a:t>
            </a:r>
            <a:r>
              <a:rPr lang="de-DE" dirty="0"/>
              <a:t> erfolgt </a:t>
            </a:r>
            <a:r>
              <a:rPr lang="de-DE" b="1" dirty="0">
                <a:solidFill>
                  <a:schemeClr val="accent5"/>
                </a:solidFill>
              </a:rPr>
              <a:t>langsamer</a:t>
            </a:r>
            <a:r>
              <a:rPr lang="de-DE" dirty="0"/>
              <a:t> </a:t>
            </a:r>
          </a:p>
          <a:p>
            <a:pPr marL="0" lvl="1" indent="0">
              <a:buNone/>
            </a:pPr>
            <a:r>
              <a:rPr lang="de-DE" b="1" dirty="0"/>
              <a:t>Langzeitgewichtsverlauf (ab 6 Monate und länger):</a:t>
            </a:r>
          </a:p>
          <a:p>
            <a:r>
              <a:rPr lang="de-DE" sz="2100" dirty="0"/>
              <a:t>Hängt entscheidend davon ab, ob die Verhaltensänderung beibehalten wird und  zu </a:t>
            </a:r>
            <a:r>
              <a:rPr lang="de-DE" sz="2100" b="1" dirty="0">
                <a:solidFill>
                  <a:schemeClr val="accent5"/>
                </a:solidFill>
              </a:rPr>
              <a:t>neuen Gewohnheiten </a:t>
            </a:r>
            <a:r>
              <a:rPr lang="de-DE" sz="2100" dirty="0"/>
              <a:t>führt </a:t>
            </a:r>
          </a:p>
          <a:p>
            <a:r>
              <a:rPr lang="de-DE" sz="2100" dirty="0"/>
              <a:t>Weiter </a:t>
            </a:r>
            <a:r>
              <a:rPr lang="de-DE" sz="2100" b="1" dirty="0">
                <a:solidFill>
                  <a:schemeClr val="accent5"/>
                </a:solidFill>
              </a:rPr>
              <a:t>Bemühungen notwendig</a:t>
            </a:r>
            <a:r>
              <a:rPr lang="de-DE" sz="2100" dirty="0"/>
              <a:t>, um nicht wieder zuzunehmen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00796C3A-32A1-E809-E147-E9B3E2E2DAD6}"/>
              </a:ext>
            </a:extLst>
          </p:cNvPr>
          <p:cNvSpPr/>
          <p:nvPr/>
        </p:nvSpPr>
        <p:spPr>
          <a:xfrm>
            <a:off x="375557" y="1692727"/>
            <a:ext cx="9851572" cy="911277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dirty="0">
                <a:solidFill>
                  <a:schemeClr val="accent6"/>
                </a:solidFill>
              </a:rPr>
              <a:t>Ehrgeizig, motivierend 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2A6A2232-80F3-2DD8-4611-E26EA7BE1E79}"/>
              </a:ext>
            </a:extLst>
          </p:cNvPr>
          <p:cNvSpPr/>
          <p:nvPr/>
        </p:nvSpPr>
        <p:spPr>
          <a:xfrm>
            <a:off x="375557" y="2623457"/>
            <a:ext cx="9851572" cy="161108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dirty="0">
                <a:solidFill>
                  <a:schemeClr val="accent2"/>
                </a:solidFill>
              </a:rPr>
              <a:t>Realistisch, geringer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457C36D1-7FEE-BDE5-0F94-B239C77BA036}"/>
              </a:ext>
            </a:extLst>
          </p:cNvPr>
          <p:cNvSpPr/>
          <p:nvPr/>
        </p:nvSpPr>
        <p:spPr>
          <a:xfrm>
            <a:off x="359228" y="4253996"/>
            <a:ext cx="9851572" cy="1923646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dirty="0">
                <a:solidFill>
                  <a:schemeClr val="accent5"/>
                </a:solidFill>
              </a:rPr>
              <a:t>Nach Erreichen des Zielgewichts:</a:t>
            </a:r>
          </a:p>
          <a:p>
            <a:pPr algn="r"/>
            <a:r>
              <a:rPr lang="de-DE" dirty="0">
                <a:solidFill>
                  <a:schemeClr val="accent5"/>
                </a:solidFill>
              </a:rPr>
              <a:t>Stabilisierung des Gewichts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A5C89E1B-66D3-B007-D5FC-CA0400B7F2A5}"/>
              </a:ext>
            </a:extLst>
          </p:cNvPr>
          <p:cNvSpPr/>
          <p:nvPr/>
        </p:nvSpPr>
        <p:spPr>
          <a:xfrm>
            <a:off x="7086599" y="1203071"/>
            <a:ext cx="3140529" cy="4082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Gewichtsziele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9B2190B-F2DE-676D-A964-497717B74F84}"/>
              </a:ext>
            </a:extLst>
          </p:cNvPr>
          <p:cNvSpPr txBox="1"/>
          <p:nvPr/>
        </p:nvSpPr>
        <p:spPr>
          <a:xfrm>
            <a:off x="5759450" y="8743"/>
            <a:ext cx="6538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Gerne noch eine Zeitleiste an den Rand als graphisches Element</a:t>
            </a:r>
          </a:p>
        </p:txBody>
      </p:sp>
    </p:spTree>
    <p:extLst>
      <p:ext uri="{BB962C8B-B14F-4D97-AF65-F5344CB8AC3E}">
        <p14:creationId xmlns:p14="http://schemas.microsoft.com/office/powerpoint/2010/main" val="3507248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390665-9E34-C130-73BB-8464D30E6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Gründe für eine Gewichtsabnahme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D0053C-2FA8-3D33-E5D2-A19A366EF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4A0A2F1-7214-04AE-EAE8-51AD6D0F3F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517" b="5240"/>
          <a:stretch>
            <a:fillRect/>
          </a:stretch>
        </p:blipFill>
        <p:spPr>
          <a:xfrm>
            <a:off x="1228272" y="1739901"/>
            <a:ext cx="9101299" cy="495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620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186B9E-A271-FF96-8AF4-F6604CFDA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 Gewichtsziel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BE9D3B28-A540-8C2F-8E7C-CD0D676BB8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3599738"/>
              </p:ext>
            </p:extLst>
          </p:nvPr>
        </p:nvGraphicFramePr>
        <p:xfrm>
          <a:off x="838200" y="1825624"/>
          <a:ext cx="10515600" cy="4756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31919054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54070520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827239825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800244664"/>
                    </a:ext>
                  </a:extLst>
                </a:gridCol>
              </a:tblGrid>
              <a:tr h="606426">
                <a:tc gridSpan="4">
                  <a:txBody>
                    <a:bodyPr/>
                    <a:lstStyle/>
                    <a:p>
                      <a:r>
                        <a:rPr lang="de-DE" dirty="0"/>
                        <a:t>Mein Ausgangsgewicht: _ _ _ , _ kg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608818"/>
                  </a:ext>
                </a:extLst>
              </a:tr>
              <a:tr h="1250874">
                <a:tc>
                  <a:txBody>
                    <a:bodyPr/>
                    <a:lstStyle/>
                    <a:p>
                      <a:r>
                        <a:rPr lang="de-DE" dirty="0"/>
                        <a:t>In…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Mein Zielgewicht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So viel müsste ich dafür abnehmen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Prozent Gewichtsabnahme</a:t>
                      </a:r>
                    </a:p>
                    <a:p>
                      <a:r>
                        <a:rPr lang="de-DE" dirty="0"/>
                        <a:t>(Reduktion / Ausgangsgewicht)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335278"/>
                  </a:ext>
                </a:extLst>
              </a:tr>
              <a:tr h="724713">
                <a:tc>
                  <a:txBody>
                    <a:bodyPr/>
                    <a:lstStyle/>
                    <a:p>
                      <a:r>
                        <a:rPr lang="de-DE" dirty="0"/>
                        <a:t>… 4 Wochen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594519"/>
                  </a:ext>
                </a:extLst>
              </a:tr>
              <a:tr h="724713">
                <a:tc>
                  <a:txBody>
                    <a:bodyPr/>
                    <a:lstStyle/>
                    <a:p>
                      <a:r>
                        <a:rPr lang="de-DE" dirty="0"/>
                        <a:t>… 3 Monaten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781707"/>
                  </a:ext>
                </a:extLst>
              </a:tr>
              <a:tr h="724713">
                <a:tc>
                  <a:txBody>
                    <a:bodyPr/>
                    <a:lstStyle/>
                    <a:p>
                      <a:r>
                        <a:rPr lang="de-DE" dirty="0"/>
                        <a:t>… 6 Monate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685452"/>
                  </a:ext>
                </a:extLst>
              </a:tr>
              <a:tr h="724713">
                <a:tc>
                  <a:txBody>
                    <a:bodyPr/>
                    <a:lstStyle/>
                    <a:p>
                      <a:r>
                        <a:rPr lang="de-DE" dirty="0"/>
                        <a:t>… 12 Monate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954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98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00DC3-0689-E63D-9D4C-4692BF5A3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So schätze ich mich ein…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456AB7-A75B-3126-BFC2-9FCC577B8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9153588" cy="4805289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Welche meiner Eigenschaften und Fähigkeiten machen mich zuversichtlich, dass ich meine Gewichtsziele erreiche?</a:t>
            </a:r>
          </a:p>
          <a:p>
            <a:pPr marL="0" indent="0">
              <a:buNone/>
            </a:pPr>
            <a:r>
              <a:rPr lang="de-DE" dirty="0"/>
              <a:t>________________________________________________________________________________________________________________________________________________________________</a:t>
            </a:r>
          </a:p>
          <a:p>
            <a:r>
              <a:rPr lang="de-DE" dirty="0"/>
              <a:t>Welche meiner Eigenschaften könnten mir im Weg stehen?</a:t>
            </a:r>
          </a:p>
          <a:p>
            <a:pPr marL="0" indent="0">
              <a:buNone/>
            </a:pPr>
            <a:r>
              <a:rPr lang="de-DE" dirty="0"/>
              <a:t>________________________________________________________________________________________________________________________________________________________________</a:t>
            </a:r>
          </a:p>
          <a:p>
            <a:r>
              <a:rPr lang="de-DE" dirty="0"/>
              <a:t>Welche Lebensumstände (z.B. Partnerschaft, Freunde, Beruf) machen mich zuversichtlich, dass ich meine Gewichtsziele erreiche?</a:t>
            </a:r>
          </a:p>
          <a:p>
            <a:pPr marL="0" indent="0">
              <a:buNone/>
            </a:pPr>
            <a:r>
              <a:rPr lang="de-DE" dirty="0"/>
              <a:t>________________________________________________________________________________________________________________________________________________________________</a:t>
            </a:r>
          </a:p>
          <a:p>
            <a:r>
              <a:rPr lang="de-DE" dirty="0"/>
              <a:t>Welche Lebensumstände (z.B. Partnerschaft, Freunde, Beruf) könnten mir erschweren, meine Gewichtsziele zu erreichen?</a:t>
            </a:r>
          </a:p>
          <a:p>
            <a:pPr marL="0" indent="0">
              <a:buNone/>
            </a:pPr>
            <a:r>
              <a:rPr lang="de-DE" dirty="0"/>
              <a:t>________________________________________________________________________________________________________________________________________________________________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F03A3C9-A87C-E56B-83A1-E1A7FE8967DD}"/>
              </a:ext>
            </a:extLst>
          </p:cNvPr>
          <p:cNvSpPr txBox="1"/>
          <p:nvPr/>
        </p:nvSpPr>
        <p:spPr>
          <a:xfrm>
            <a:off x="2204357" y="6509657"/>
            <a:ext cx="4713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Vielleicht kann man das </a:t>
            </a:r>
            <a:r>
              <a:rPr lang="de-DE" i="1" dirty="0" err="1">
                <a:solidFill>
                  <a:srgbClr val="FF0000"/>
                </a:solidFill>
              </a:rPr>
              <a:t>MindMap</a:t>
            </a:r>
            <a:r>
              <a:rPr lang="de-DE" i="1" dirty="0">
                <a:solidFill>
                  <a:srgbClr val="FF0000"/>
                </a:solidFill>
              </a:rPr>
              <a:t> umsetzen? </a:t>
            </a:r>
          </a:p>
        </p:txBody>
      </p:sp>
    </p:spTree>
    <p:extLst>
      <p:ext uri="{BB962C8B-B14F-4D97-AF65-F5344CB8AC3E}">
        <p14:creationId xmlns:p14="http://schemas.microsoft.com/office/powerpoint/2010/main" val="1302741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85549-815A-A67F-5434-0F95D59ED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Gewichtskurve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705A34-92E8-4771-916F-E1DC09396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3A5B3FA-1182-89AD-3AE8-FEEC514462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604"/>
          <a:stretch>
            <a:fillRect/>
          </a:stretch>
        </p:blipFill>
        <p:spPr>
          <a:xfrm>
            <a:off x="1551214" y="1887419"/>
            <a:ext cx="8460029" cy="482906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09BFA5C4-BCC7-4651-7358-B4821AB4E2DE}"/>
              </a:ext>
            </a:extLst>
          </p:cNvPr>
          <p:cNvSpPr txBox="1"/>
          <p:nvPr/>
        </p:nvSpPr>
        <p:spPr>
          <a:xfrm>
            <a:off x="8652361" y="0"/>
            <a:ext cx="36078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Dieses Arbeitsblatt 2-mal erstellen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0-26. Woche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27-52. Woche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12E0BA3-1FC5-1BEA-7420-F4E270DCA60C}"/>
              </a:ext>
            </a:extLst>
          </p:cNvPr>
          <p:cNvSpPr txBox="1"/>
          <p:nvPr/>
        </p:nvSpPr>
        <p:spPr>
          <a:xfrm>
            <a:off x="591459" y="13719"/>
            <a:ext cx="569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An dieser Stelle bitte nur die Kurve bis Woche 3 zeichnen</a:t>
            </a:r>
          </a:p>
        </p:txBody>
      </p:sp>
    </p:spTree>
    <p:extLst>
      <p:ext uri="{BB962C8B-B14F-4D97-AF65-F5344CB8AC3E}">
        <p14:creationId xmlns:p14="http://schemas.microsoft.com/office/powerpoint/2010/main" val="12434880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A82803-ACA8-8774-406C-393CBDC14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Zufriedenheit</a:t>
            </a: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E9B10D9C-6D6E-3EC5-725F-F54D0C780B37}"/>
              </a:ext>
            </a:extLst>
          </p:cNvPr>
          <p:cNvGraphicFramePr>
            <a:graphicFrameLocks noGrp="1"/>
          </p:cNvGraphicFramePr>
          <p:nvPr/>
        </p:nvGraphicFramePr>
        <p:xfrm>
          <a:off x="972453" y="1902959"/>
          <a:ext cx="10247094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4119">
                  <a:extLst>
                    <a:ext uri="{9D8B030D-6E8A-4147-A177-3AD203B41FA5}">
                      <a16:colId xmlns:a16="http://schemas.microsoft.com/office/drawing/2014/main" val="223381203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529999955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08866198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35671152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35835821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516678340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29097151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34482539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93090912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9988285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06876811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257751211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82921335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41706213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64598070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6810288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97515818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188515599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36344211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87642454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99759990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65349991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39516800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4572621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400441659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582085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20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341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313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882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642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116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98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441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696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638595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40D7C90D-6242-9FE0-EC3B-1595C7C139A3}"/>
              </a:ext>
            </a:extLst>
          </p:cNvPr>
          <p:cNvSpPr txBox="1"/>
          <p:nvPr/>
        </p:nvSpPr>
        <p:spPr>
          <a:xfrm>
            <a:off x="478972" y="1690688"/>
            <a:ext cx="60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5"/>
                </a:solidFill>
              </a:rPr>
              <a:t>10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9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8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7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6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5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4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3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2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1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E5DF6ED-A4F5-BC52-5868-1501255CAA88}"/>
              </a:ext>
            </a:extLst>
          </p:cNvPr>
          <p:cNvSpPr txBox="1"/>
          <p:nvPr/>
        </p:nvSpPr>
        <p:spPr>
          <a:xfrm>
            <a:off x="11152415" y="1690688"/>
            <a:ext cx="60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4"/>
                </a:solidFill>
              </a:rPr>
              <a:t>10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9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8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7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6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5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4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3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2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1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0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6636FE8-3F74-2FC1-DC7B-0551B2DF7046}"/>
              </a:ext>
            </a:extLst>
          </p:cNvPr>
          <p:cNvSpPr txBox="1"/>
          <p:nvPr/>
        </p:nvSpPr>
        <p:spPr>
          <a:xfrm rot="16200000">
            <a:off x="-1749373" y="3522736"/>
            <a:ext cx="431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5"/>
                </a:solidFill>
              </a:rPr>
              <a:t>Zufriedenheit mit meinem Essverhalten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8C4E92F-D909-ECE4-625D-4C5D77F14467}"/>
              </a:ext>
            </a:extLst>
          </p:cNvPr>
          <p:cNvSpPr txBox="1"/>
          <p:nvPr/>
        </p:nvSpPr>
        <p:spPr>
          <a:xfrm rot="5400000">
            <a:off x="9216171" y="3583514"/>
            <a:ext cx="5138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4"/>
                </a:solidFill>
              </a:rPr>
              <a:t>Zufriedenheit mit meinem Bewegungsverhalten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F36F8BC-0094-2024-9DD2-4FE485B6E334}"/>
              </a:ext>
            </a:extLst>
          </p:cNvPr>
          <p:cNvSpPr txBox="1"/>
          <p:nvPr/>
        </p:nvSpPr>
        <p:spPr>
          <a:xfrm>
            <a:off x="838200" y="6012412"/>
            <a:ext cx="881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Woche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5223CF71-324E-F4DF-2BC6-07923FE36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29" y="5522303"/>
            <a:ext cx="11022299" cy="791869"/>
          </a:xfrm>
          <a:prstGeom prst="rect">
            <a:avLst/>
          </a:prstGeom>
        </p:spPr>
      </p:pic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65777909-FEE9-A493-3015-2A0E18C13FB5}"/>
              </a:ext>
            </a:extLst>
          </p:cNvPr>
          <p:cNvSpPr/>
          <p:nvPr/>
        </p:nvSpPr>
        <p:spPr>
          <a:xfrm>
            <a:off x="963386" y="1856014"/>
            <a:ext cx="10248900" cy="2286000"/>
          </a:xfrm>
          <a:custGeom>
            <a:avLst/>
            <a:gdLst>
              <a:gd name="csX0" fmla="*/ 0 w 10248900"/>
              <a:gd name="csY0" fmla="*/ 2286000 h 2286000"/>
              <a:gd name="csX1" fmla="*/ 65314 w 10248900"/>
              <a:gd name="csY1" fmla="*/ 2231572 h 2286000"/>
              <a:gd name="csX2" fmla="*/ 130628 w 10248900"/>
              <a:gd name="csY2" fmla="*/ 2188029 h 2286000"/>
              <a:gd name="csX3" fmla="*/ 146957 w 10248900"/>
              <a:gd name="csY3" fmla="*/ 2166257 h 2286000"/>
              <a:gd name="csX4" fmla="*/ 163285 w 10248900"/>
              <a:gd name="csY4" fmla="*/ 2155372 h 2286000"/>
              <a:gd name="csX5" fmla="*/ 185057 w 10248900"/>
              <a:gd name="csY5" fmla="*/ 2139043 h 2286000"/>
              <a:gd name="csX6" fmla="*/ 206828 w 10248900"/>
              <a:gd name="csY6" fmla="*/ 2111829 h 2286000"/>
              <a:gd name="csX7" fmla="*/ 266700 w 10248900"/>
              <a:gd name="csY7" fmla="*/ 2051957 h 2286000"/>
              <a:gd name="csX8" fmla="*/ 277585 w 10248900"/>
              <a:gd name="csY8" fmla="*/ 2030186 h 2286000"/>
              <a:gd name="csX9" fmla="*/ 321128 w 10248900"/>
              <a:gd name="csY9" fmla="*/ 1986643 h 2286000"/>
              <a:gd name="csX10" fmla="*/ 342900 w 10248900"/>
              <a:gd name="csY10" fmla="*/ 1948543 h 2286000"/>
              <a:gd name="csX11" fmla="*/ 381000 w 10248900"/>
              <a:gd name="csY11" fmla="*/ 1899557 h 2286000"/>
              <a:gd name="csX12" fmla="*/ 424543 w 10248900"/>
              <a:gd name="csY12" fmla="*/ 1866900 h 2286000"/>
              <a:gd name="csX13" fmla="*/ 457200 w 10248900"/>
              <a:gd name="csY13" fmla="*/ 1845129 h 2286000"/>
              <a:gd name="csX14" fmla="*/ 555171 w 10248900"/>
              <a:gd name="csY14" fmla="*/ 1752600 h 2286000"/>
              <a:gd name="csX15" fmla="*/ 593271 w 10248900"/>
              <a:gd name="csY15" fmla="*/ 1719943 h 2286000"/>
              <a:gd name="csX16" fmla="*/ 664028 w 10248900"/>
              <a:gd name="csY16" fmla="*/ 1654629 h 2286000"/>
              <a:gd name="csX17" fmla="*/ 707571 w 10248900"/>
              <a:gd name="csY17" fmla="*/ 1621972 h 2286000"/>
              <a:gd name="csX18" fmla="*/ 734785 w 10248900"/>
              <a:gd name="csY18" fmla="*/ 1589315 h 2286000"/>
              <a:gd name="csX19" fmla="*/ 794657 w 10248900"/>
              <a:gd name="csY19" fmla="*/ 1545772 h 2286000"/>
              <a:gd name="csX20" fmla="*/ 859971 w 10248900"/>
              <a:gd name="csY20" fmla="*/ 1556657 h 2286000"/>
              <a:gd name="csX21" fmla="*/ 925285 w 10248900"/>
              <a:gd name="csY21" fmla="*/ 1611086 h 2286000"/>
              <a:gd name="csX22" fmla="*/ 952500 w 10248900"/>
              <a:gd name="csY22" fmla="*/ 1643743 h 2286000"/>
              <a:gd name="csX23" fmla="*/ 979714 w 10248900"/>
              <a:gd name="csY23" fmla="*/ 1660072 h 2286000"/>
              <a:gd name="csX24" fmla="*/ 990600 w 10248900"/>
              <a:gd name="csY24" fmla="*/ 1676400 h 2286000"/>
              <a:gd name="csX25" fmla="*/ 1001485 w 10248900"/>
              <a:gd name="csY25" fmla="*/ 1698172 h 2286000"/>
              <a:gd name="csX26" fmla="*/ 1017814 w 10248900"/>
              <a:gd name="csY26" fmla="*/ 1709057 h 2286000"/>
              <a:gd name="csX27" fmla="*/ 1045028 w 10248900"/>
              <a:gd name="csY27" fmla="*/ 1774372 h 2286000"/>
              <a:gd name="csX28" fmla="*/ 1121228 w 10248900"/>
              <a:gd name="csY28" fmla="*/ 1828800 h 2286000"/>
              <a:gd name="csX29" fmla="*/ 1153885 w 10248900"/>
              <a:gd name="csY29" fmla="*/ 1845129 h 2286000"/>
              <a:gd name="csX30" fmla="*/ 1170214 w 10248900"/>
              <a:gd name="csY30" fmla="*/ 1856015 h 2286000"/>
              <a:gd name="csX31" fmla="*/ 1208314 w 10248900"/>
              <a:gd name="csY31" fmla="*/ 1877786 h 2286000"/>
              <a:gd name="csX32" fmla="*/ 1295400 w 10248900"/>
              <a:gd name="csY32" fmla="*/ 1894115 h 2286000"/>
              <a:gd name="csX33" fmla="*/ 1643743 w 10248900"/>
              <a:gd name="csY33" fmla="*/ 1921329 h 2286000"/>
              <a:gd name="csX34" fmla="*/ 1692728 w 10248900"/>
              <a:gd name="csY34" fmla="*/ 1981200 h 2286000"/>
              <a:gd name="csX35" fmla="*/ 1719943 w 10248900"/>
              <a:gd name="csY35" fmla="*/ 2013857 h 2286000"/>
              <a:gd name="csX36" fmla="*/ 1752600 w 10248900"/>
              <a:gd name="csY36" fmla="*/ 2046515 h 2286000"/>
              <a:gd name="csX37" fmla="*/ 1779814 w 10248900"/>
              <a:gd name="csY37" fmla="*/ 2068286 h 2286000"/>
              <a:gd name="csX38" fmla="*/ 1801585 w 10248900"/>
              <a:gd name="csY38" fmla="*/ 2095500 h 2286000"/>
              <a:gd name="csX39" fmla="*/ 1839685 w 10248900"/>
              <a:gd name="csY39" fmla="*/ 2128157 h 2286000"/>
              <a:gd name="csX40" fmla="*/ 1872343 w 10248900"/>
              <a:gd name="csY40" fmla="*/ 2160815 h 2286000"/>
              <a:gd name="csX41" fmla="*/ 1894114 w 10248900"/>
              <a:gd name="csY41" fmla="*/ 2182586 h 2286000"/>
              <a:gd name="csX42" fmla="*/ 1932214 w 10248900"/>
              <a:gd name="csY42" fmla="*/ 2204357 h 2286000"/>
              <a:gd name="csX43" fmla="*/ 1959428 w 10248900"/>
              <a:gd name="csY43" fmla="*/ 2226129 h 2286000"/>
              <a:gd name="csX44" fmla="*/ 1970314 w 10248900"/>
              <a:gd name="csY44" fmla="*/ 2242457 h 2286000"/>
              <a:gd name="csX45" fmla="*/ 2002971 w 10248900"/>
              <a:gd name="csY45" fmla="*/ 2269672 h 2286000"/>
              <a:gd name="csX46" fmla="*/ 2057400 w 10248900"/>
              <a:gd name="csY46" fmla="*/ 2090057 h 2286000"/>
              <a:gd name="csX47" fmla="*/ 2073728 w 10248900"/>
              <a:gd name="csY47" fmla="*/ 2035629 h 2286000"/>
              <a:gd name="csX48" fmla="*/ 2177143 w 10248900"/>
              <a:gd name="csY48" fmla="*/ 1747157 h 2286000"/>
              <a:gd name="csX49" fmla="*/ 2193471 w 10248900"/>
              <a:gd name="csY49" fmla="*/ 1676400 h 2286000"/>
              <a:gd name="csX50" fmla="*/ 2237014 w 10248900"/>
              <a:gd name="csY50" fmla="*/ 1583872 h 2286000"/>
              <a:gd name="csX51" fmla="*/ 2264228 w 10248900"/>
              <a:gd name="csY51" fmla="*/ 1507672 h 2286000"/>
              <a:gd name="csX52" fmla="*/ 2313214 w 10248900"/>
              <a:gd name="csY52" fmla="*/ 1333500 h 2286000"/>
              <a:gd name="csX53" fmla="*/ 2351314 w 10248900"/>
              <a:gd name="csY53" fmla="*/ 1224643 h 2286000"/>
              <a:gd name="csX54" fmla="*/ 2367643 w 10248900"/>
              <a:gd name="csY54" fmla="*/ 1202872 h 2286000"/>
              <a:gd name="csX55" fmla="*/ 2378528 w 10248900"/>
              <a:gd name="csY55" fmla="*/ 1159329 h 2286000"/>
              <a:gd name="csX56" fmla="*/ 2389414 w 10248900"/>
              <a:gd name="csY56" fmla="*/ 1137557 h 2286000"/>
              <a:gd name="csX57" fmla="*/ 2394857 w 10248900"/>
              <a:gd name="csY57" fmla="*/ 1110343 h 2286000"/>
              <a:gd name="csX58" fmla="*/ 2422071 w 10248900"/>
              <a:gd name="csY58" fmla="*/ 1088572 h 2286000"/>
              <a:gd name="csX59" fmla="*/ 2487385 w 10248900"/>
              <a:gd name="csY59" fmla="*/ 1023257 h 2286000"/>
              <a:gd name="csX60" fmla="*/ 2520043 w 10248900"/>
              <a:gd name="csY60" fmla="*/ 996043 h 2286000"/>
              <a:gd name="csX61" fmla="*/ 2569028 w 10248900"/>
              <a:gd name="csY61" fmla="*/ 957943 h 2286000"/>
              <a:gd name="csX62" fmla="*/ 2601685 w 10248900"/>
              <a:gd name="csY62" fmla="*/ 947057 h 2286000"/>
              <a:gd name="csX63" fmla="*/ 2623457 w 10248900"/>
              <a:gd name="csY63" fmla="*/ 936172 h 2286000"/>
              <a:gd name="csX64" fmla="*/ 2672443 w 10248900"/>
              <a:gd name="csY64" fmla="*/ 903515 h 2286000"/>
              <a:gd name="csX65" fmla="*/ 2705100 w 10248900"/>
              <a:gd name="csY65" fmla="*/ 870857 h 2286000"/>
              <a:gd name="csX66" fmla="*/ 2743200 w 10248900"/>
              <a:gd name="csY66" fmla="*/ 838200 h 2286000"/>
              <a:gd name="csX67" fmla="*/ 2770414 w 10248900"/>
              <a:gd name="csY67" fmla="*/ 805543 h 2286000"/>
              <a:gd name="csX68" fmla="*/ 2781300 w 10248900"/>
              <a:gd name="csY68" fmla="*/ 783772 h 2286000"/>
              <a:gd name="csX69" fmla="*/ 2803071 w 10248900"/>
              <a:gd name="csY69" fmla="*/ 772886 h 2286000"/>
              <a:gd name="csX70" fmla="*/ 3064328 w 10248900"/>
              <a:gd name="csY70" fmla="*/ 794657 h 2286000"/>
              <a:gd name="csX71" fmla="*/ 3091543 w 10248900"/>
              <a:gd name="csY71" fmla="*/ 800100 h 2286000"/>
              <a:gd name="csX72" fmla="*/ 3200400 w 10248900"/>
              <a:gd name="csY72" fmla="*/ 778329 h 2286000"/>
              <a:gd name="csX73" fmla="*/ 3238500 w 10248900"/>
              <a:gd name="csY73" fmla="*/ 734786 h 2286000"/>
              <a:gd name="csX74" fmla="*/ 3271157 w 10248900"/>
              <a:gd name="csY74" fmla="*/ 702129 h 2286000"/>
              <a:gd name="csX75" fmla="*/ 3358243 w 10248900"/>
              <a:gd name="csY75" fmla="*/ 620486 h 2286000"/>
              <a:gd name="csX76" fmla="*/ 3429000 w 10248900"/>
              <a:gd name="csY76" fmla="*/ 538843 h 2286000"/>
              <a:gd name="csX77" fmla="*/ 3494314 w 10248900"/>
              <a:gd name="csY77" fmla="*/ 484415 h 2286000"/>
              <a:gd name="csX78" fmla="*/ 3543300 w 10248900"/>
              <a:gd name="csY78" fmla="*/ 440872 h 2286000"/>
              <a:gd name="csX79" fmla="*/ 3586843 w 10248900"/>
              <a:gd name="csY79" fmla="*/ 391886 h 2286000"/>
              <a:gd name="csX80" fmla="*/ 3603171 w 10248900"/>
              <a:gd name="csY80" fmla="*/ 386443 h 2286000"/>
              <a:gd name="csX81" fmla="*/ 3864428 w 10248900"/>
              <a:gd name="csY81" fmla="*/ 391886 h 2286000"/>
              <a:gd name="csX82" fmla="*/ 3907971 w 10248900"/>
              <a:gd name="csY82" fmla="*/ 402772 h 2286000"/>
              <a:gd name="csX83" fmla="*/ 3946071 w 10248900"/>
              <a:gd name="csY83" fmla="*/ 408215 h 2286000"/>
              <a:gd name="csX84" fmla="*/ 4016828 w 10248900"/>
              <a:gd name="csY84" fmla="*/ 468086 h 2286000"/>
              <a:gd name="csX85" fmla="*/ 4120243 w 10248900"/>
              <a:gd name="csY85" fmla="*/ 566057 h 2286000"/>
              <a:gd name="csX86" fmla="*/ 4191000 w 10248900"/>
              <a:gd name="csY86" fmla="*/ 664029 h 2286000"/>
              <a:gd name="csX87" fmla="*/ 4201885 w 10248900"/>
              <a:gd name="csY87" fmla="*/ 696686 h 2286000"/>
              <a:gd name="csX88" fmla="*/ 4218214 w 10248900"/>
              <a:gd name="csY88" fmla="*/ 707572 h 2286000"/>
              <a:gd name="csX89" fmla="*/ 4278085 w 10248900"/>
              <a:gd name="csY89" fmla="*/ 751115 h 2286000"/>
              <a:gd name="csX90" fmla="*/ 4316185 w 10248900"/>
              <a:gd name="csY90" fmla="*/ 767443 h 2286000"/>
              <a:gd name="csX91" fmla="*/ 4343400 w 10248900"/>
              <a:gd name="csY91" fmla="*/ 783772 h 2286000"/>
              <a:gd name="csX92" fmla="*/ 4419600 w 10248900"/>
              <a:gd name="csY92" fmla="*/ 707572 h 2286000"/>
              <a:gd name="csX93" fmla="*/ 4523014 w 10248900"/>
              <a:gd name="csY93" fmla="*/ 571500 h 2286000"/>
              <a:gd name="csX94" fmla="*/ 4561114 w 10248900"/>
              <a:gd name="csY94" fmla="*/ 538843 h 2286000"/>
              <a:gd name="csX95" fmla="*/ 4599214 w 10248900"/>
              <a:gd name="csY95" fmla="*/ 500743 h 2286000"/>
              <a:gd name="csX96" fmla="*/ 4631871 w 10248900"/>
              <a:gd name="csY96" fmla="*/ 473529 h 2286000"/>
              <a:gd name="csX97" fmla="*/ 4642757 w 10248900"/>
              <a:gd name="csY97" fmla="*/ 457200 h 2286000"/>
              <a:gd name="csX98" fmla="*/ 4680857 w 10248900"/>
              <a:gd name="csY98" fmla="*/ 440872 h 2286000"/>
              <a:gd name="csX99" fmla="*/ 4729843 w 10248900"/>
              <a:gd name="csY99" fmla="*/ 424543 h 2286000"/>
              <a:gd name="csX100" fmla="*/ 4746171 w 10248900"/>
              <a:gd name="csY100" fmla="*/ 419100 h 2286000"/>
              <a:gd name="csX101" fmla="*/ 4806043 w 10248900"/>
              <a:gd name="csY101" fmla="*/ 408215 h 2286000"/>
              <a:gd name="csX102" fmla="*/ 5116285 w 10248900"/>
              <a:gd name="csY102" fmla="*/ 419100 h 2286000"/>
              <a:gd name="csX103" fmla="*/ 5165271 w 10248900"/>
              <a:gd name="csY103" fmla="*/ 511629 h 2286000"/>
              <a:gd name="csX104" fmla="*/ 5257800 w 10248900"/>
              <a:gd name="csY104" fmla="*/ 767443 h 2286000"/>
              <a:gd name="csX105" fmla="*/ 5295900 w 10248900"/>
              <a:gd name="csY105" fmla="*/ 881743 h 2286000"/>
              <a:gd name="csX106" fmla="*/ 5328557 w 10248900"/>
              <a:gd name="csY106" fmla="*/ 957943 h 2286000"/>
              <a:gd name="csX107" fmla="*/ 5350328 w 10248900"/>
              <a:gd name="csY107" fmla="*/ 1017815 h 2286000"/>
              <a:gd name="csX108" fmla="*/ 5372100 w 10248900"/>
              <a:gd name="csY108" fmla="*/ 1061357 h 2286000"/>
              <a:gd name="csX109" fmla="*/ 5388428 w 10248900"/>
              <a:gd name="csY109" fmla="*/ 1099457 h 2286000"/>
              <a:gd name="csX110" fmla="*/ 5421085 w 10248900"/>
              <a:gd name="csY110" fmla="*/ 1159329 h 2286000"/>
              <a:gd name="csX111" fmla="*/ 5464628 w 10248900"/>
              <a:gd name="csY111" fmla="*/ 1224643 h 2286000"/>
              <a:gd name="csX112" fmla="*/ 5480957 w 10248900"/>
              <a:gd name="csY112" fmla="*/ 1273629 h 2286000"/>
              <a:gd name="csX113" fmla="*/ 5508171 w 10248900"/>
              <a:gd name="csY113" fmla="*/ 1322615 h 2286000"/>
              <a:gd name="csX114" fmla="*/ 5524500 w 10248900"/>
              <a:gd name="csY114" fmla="*/ 1333500 h 2286000"/>
              <a:gd name="csX115" fmla="*/ 5535385 w 10248900"/>
              <a:gd name="csY115" fmla="*/ 1355272 h 2286000"/>
              <a:gd name="csX116" fmla="*/ 5551714 w 10248900"/>
              <a:gd name="csY116" fmla="*/ 1371600 h 2286000"/>
              <a:gd name="csX117" fmla="*/ 5562600 w 10248900"/>
              <a:gd name="csY117" fmla="*/ 1420586 h 2286000"/>
              <a:gd name="csX118" fmla="*/ 5568043 w 10248900"/>
              <a:gd name="csY118" fmla="*/ 1567543 h 2286000"/>
              <a:gd name="csX119" fmla="*/ 5747657 w 10248900"/>
              <a:gd name="csY119" fmla="*/ 1747157 h 2286000"/>
              <a:gd name="csX120" fmla="*/ 5791200 w 10248900"/>
              <a:gd name="csY120" fmla="*/ 1785257 h 2286000"/>
              <a:gd name="csX121" fmla="*/ 5878285 w 10248900"/>
              <a:gd name="csY121" fmla="*/ 1866900 h 2286000"/>
              <a:gd name="csX122" fmla="*/ 5905500 w 10248900"/>
              <a:gd name="csY122" fmla="*/ 1877786 h 2286000"/>
              <a:gd name="csX123" fmla="*/ 5921828 w 10248900"/>
              <a:gd name="csY123" fmla="*/ 1899557 h 2286000"/>
              <a:gd name="csX124" fmla="*/ 5970814 w 10248900"/>
              <a:gd name="csY124" fmla="*/ 1845129 h 2286000"/>
              <a:gd name="csX125" fmla="*/ 6003471 w 10248900"/>
              <a:gd name="csY125" fmla="*/ 1817915 h 2286000"/>
              <a:gd name="csX126" fmla="*/ 6074228 w 10248900"/>
              <a:gd name="csY126" fmla="*/ 1730829 h 2286000"/>
              <a:gd name="csX127" fmla="*/ 6117771 w 10248900"/>
              <a:gd name="csY127" fmla="*/ 1687286 h 2286000"/>
              <a:gd name="csX128" fmla="*/ 6166757 w 10248900"/>
              <a:gd name="csY128" fmla="*/ 1632857 h 2286000"/>
              <a:gd name="csX129" fmla="*/ 6210300 w 10248900"/>
              <a:gd name="csY129" fmla="*/ 1594757 h 2286000"/>
              <a:gd name="csX130" fmla="*/ 6232071 w 10248900"/>
              <a:gd name="csY130" fmla="*/ 1567543 h 2286000"/>
              <a:gd name="csX131" fmla="*/ 6291943 w 10248900"/>
              <a:gd name="csY131" fmla="*/ 1524000 h 2286000"/>
              <a:gd name="csX132" fmla="*/ 6302828 w 10248900"/>
              <a:gd name="csY132" fmla="*/ 1507672 h 2286000"/>
              <a:gd name="csX133" fmla="*/ 6319157 w 10248900"/>
              <a:gd name="csY133" fmla="*/ 1485900 h 2286000"/>
              <a:gd name="csX134" fmla="*/ 6373585 w 10248900"/>
              <a:gd name="csY134" fmla="*/ 1344386 h 2286000"/>
              <a:gd name="csX135" fmla="*/ 6471557 w 10248900"/>
              <a:gd name="csY135" fmla="*/ 1132115 h 2286000"/>
              <a:gd name="csX136" fmla="*/ 6547757 w 10248900"/>
              <a:gd name="csY136" fmla="*/ 974272 h 2286000"/>
              <a:gd name="csX137" fmla="*/ 6585857 w 10248900"/>
              <a:gd name="csY137" fmla="*/ 919843 h 2286000"/>
              <a:gd name="csX138" fmla="*/ 6602185 w 10248900"/>
              <a:gd name="csY138" fmla="*/ 887186 h 2286000"/>
              <a:gd name="csX139" fmla="*/ 6623957 w 10248900"/>
              <a:gd name="csY139" fmla="*/ 870857 h 2286000"/>
              <a:gd name="csX140" fmla="*/ 6645728 w 10248900"/>
              <a:gd name="csY140" fmla="*/ 849086 h 2286000"/>
              <a:gd name="csX141" fmla="*/ 6683828 w 10248900"/>
              <a:gd name="csY141" fmla="*/ 821872 h 2286000"/>
              <a:gd name="csX142" fmla="*/ 6743700 w 10248900"/>
              <a:gd name="csY142" fmla="*/ 827315 h 2286000"/>
              <a:gd name="csX143" fmla="*/ 7015843 w 10248900"/>
              <a:gd name="csY143" fmla="*/ 957943 h 2286000"/>
              <a:gd name="csX144" fmla="*/ 7113814 w 10248900"/>
              <a:gd name="csY144" fmla="*/ 1028700 h 2286000"/>
              <a:gd name="csX145" fmla="*/ 7233557 w 10248900"/>
              <a:gd name="csY145" fmla="*/ 854529 h 2286000"/>
              <a:gd name="csX146" fmla="*/ 7347857 w 10248900"/>
              <a:gd name="csY146" fmla="*/ 674915 h 2286000"/>
              <a:gd name="csX147" fmla="*/ 7456714 w 10248900"/>
              <a:gd name="csY147" fmla="*/ 489857 h 2286000"/>
              <a:gd name="csX148" fmla="*/ 7500257 w 10248900"/>
              <a:gd name="csY148" fmla="*/ 424543 h 2286000"/>
              <a:gd name="csX149" fmla="*/ 7505700 w 10248900"/>
              <a:gd name="csY149" fmla="*/ 408215 h 2286000"/>
              <a:gd name="csX150" fmla="*/ 7522028 w 10248900"/>
              <a:gd name="csY150" fmla="*/ 402772 h 2286000"/>
              <a:gd name="csX151" fmla="*/ 7598228 w 10248900"/>
              <a:gd name="csY151" fmla="*/ 337457 h 2286000"/>
              <a:gd name="csX152" fmla="*/ 7652657 w 10248900"/>
              <a:gd name="csY152" fmla="*/ 283029 h 2286000"/>
              <a:gd name="csX153" fmla="*/ 7701643 w 10248900"/>
              <a:gd name="csY153" fmla="*/ 228600 h 2286000"/>
              <a:gd name="csX154" fmla="*/ 7756071 w 10248900"/>
              <a:gd name="csY154" fmla="*/ 185057 h 2286000"/>
              <a:gd name="csX155" fmla="*/ 7794171 w 10248900"/>
              <a:gd name="csY155" fmla="*/ 130629 h 2286000"/>
              <a:gd name="csX156" fmla="*/ 7859485 w 10248900"/>
              <a:gd name="csY156" fmla="*/ 70757 h 2286000"/>
              <a:gd name="csX157" fmla="*/ 7881257 w 10248900"/>
              <a:gd name="csY157" fmla="*/ 48986 h 2286000"/>
              <a:gd name="csX158" fmla="*/ 7919357 w 10248900"/>
              <a:gd name="csY158" fmla="*/ 21772 h 2286000"/>
              <a:gd name="csX159" fmla="*/ 8066314 w 10248900"/>
              <a:gd name="csY159" fmla="*/ 0 h 2286000"/>
              <a:gd name="csX160" fmla="*/ 8311243 w 10248900"/>
              <a:gd name="csY160" fmla="*/ 5443 h 2286000"/>
              <a:gd name="csX161" fmla="*/ 8322128 w 10248900"/>
              <a:gd name="csY161" fmla="*/ 27215 h 2286000"/>
              <a:gd name="csX162" fmla="*/ 8458200 w 10248900"/>
              <a:gd name="csY162" fmla="*/ 174172 h 2286000"/>
              <a:gd name="csX163" fmla="*/ 8556171 w 10248900"/>
              <a:gd name="csY163" fmla="*/ 315686 h 2286000"/>
              <a:gd name="csX164" fmla="*/ 8583385 w 10248900"/>
              <a:gd name="csY164" fmla="*/ 353786 h 2286000"/>
              <a:gd name="csX165" fmla="*/ 8599714 w 10248900"/>
              <a:gd name="csY165" fmla="*/ 386443 h 2286000"/>
              <a:gd name="csX166" fmla="*/ 8632371 w 10248900"/>
              <a:gd name="csY166" fmla="*/ 408215 h 2286000"/>
              <a:gd name="csX167" fmla="*/ 8665028 w 10248900"/>
              <a:gd name="csY167" fmla="*/ 435429 h 2286000"/>
              <a:gd name="csX168" fmla="*/ 8681357 w 10248900"/>
              <a:gd name="csY168" fmla="*/ 446315 h 2286000"/>
              <a:gd name="csX169" fmla="*/ 8746671 w 10248900"/>
              <a:gd name="csY169" fmla="*/ 522515 h 2286000"/>
              <a:gd name="csX170" fmla="*/ 8871857 w 10248900"/>
              <a:gd name="csY170" fmla="*/ 718457 h 2286000"/>
              <a:gd name="csX171" fmla="*/ 8937171 w 10248900"/>
              <a:gd name="csY171" fmla="*/ 821872 h 2286000"/>
              <a:gd name="csX172" fmla="*/ 8986157 w 10248900"/>
              <a:gd name="csY172" fmla="*/ 919843 h 2286000"/>
              <a:gd name="csX173" fmla="*/ 9144000 w 10248900"/>
              <a:gd name="csY173" fmla="*/ 1137557 h 2286000"/>
              <a:gd name="csX174" fmla="*/ 9209314 w 10248900"/>
              <a:gd name="csY174" fmla="*/ 1219200 h 2286000"/>
              <a:gd name="csX175" fmla="*/ 9345385 w 10248900"/>
              <a:gd name="csY175" fmla="*/ 1458686 h 2286000"/>
              <a:gd name="csX176" fmla="*/ 9378043 w 10248900"/>
              <a:gd name="csY176" fmla="*/ 1518557 h 2286000"/>
              <a:gd name="csX177" fmla="*/ 9399814 w 10248900"/>
              <a:gd name="csY177" fmla="*/ 1578429 h 2286000"/>
              <a:gd name="csX178" fmla="*/ 9416143 w 10248900"/>
              <a:gd name="csY178" fmla="*/ 1627415 h 2286000"/>
              <a:gd name="csX179" fmla="*/ 9432471 w 10248900"/>
              <a:gd name="csY179" fmla="*/ 1698172 h 2286000"/>
              <a:gd name="csX180" fmla="*/ 9454243 w 10248900"/>
              <a:gd name="csY180" fmla="*/ 1741715 h 2286000"/>
              <a:gd name="csX181" fmla="*/ 9459685 w 10248900"/>
              <a:gd name="csY181" fmla="*/ 1774372 h 2286000"/>
              <a:gd name="csX182" fmla="*/ 9470571 w 10248900"/>
              <a:gd name="csY182" fmla="*/ 1790700 h 2286000"/>
              <a:gd name="csX183" fmla="*/ 9486900 w 10248900"/>
              <a:gd name="csY183" fmla="*/ 1817915 h 2286000"/>
              <a:gd name="csX184" fmla="*/ 9492343 w 10248900"/>
              <a:gd name="csY184" fmla="*/ 1850572 h 2286000"/>
              <a:gd name="csX185" fmla="*/ 9497785 w 10248900"/>
              <a:gd name="csY185" fmla="*/ 1866900 h 2286000"/>
              <a:gd name="csX186" fmla="*/ 9508671 w 10248900"/>
              <a:gd name="csY186" fmla="*/ 1850572 h 2286000"/>
              <a:gd name="csX187" fmla="*/ 9622971 w 10248900"/>
              <a:gd name="csY187" fmla="*/ 1524000 h 2286000"/>
              <a:gd name="csX188" fmla="*/ 9726385 w 10248900"/>
              <a:gd name="csY188" fmla="*/ 1268186 h 2286000"/>
              <a:gd name="csX189" fmla="*/ 9802585 w 10248900"/>
              <a:gd name="csY189" fmla="*/ 1028700 h 2286000"/>
              <a:gd name="csX190" fmla="*/ 9840685 w 10248900"/>
              <a:gd name="csY190" fmla="*/ 941615 h 2286000"/>
              <a:gd name="csX191" fmla="*/ 9857014 w 10248900"/>
              <a:gd name="csY191" fmla="*/ 887186 h 2286000"/>
              <a:gd name="csX192" fmla="*/ 9873343 w 10248900"/>
              <a:gd name="csY192" fmla="*/ 843643 h 2286000"/>
              <a:gd name="csX193" fmla="*/ 9971314 w 10248900"/>
              <a:gd name="csY193" fmla="*/ 647700 h 2286000"/>
              <a:gd name="csX194" fmla="*/ 10025743 w 10248900"/>
              <a:gd name="csY194" fmla="*/ 560615 h 2286000"/>
              <a:gd name="csX195" fmla="*/ 10123714 w 10248900"/>
              <a:gd name="csY195" fmla="*/ 473529 h 2286000"/>
              <a:gd name="csX196" fmla="*/ 10140043 w 10248900"/>
              <a:gd name="csY196" fmla="*/ 462643 h 2286000"/>
              <a:gd name="csX197" fmla="*/ 10167257 w 10248900"/>
              <a:gd name="csY197" fmla="*/ 435429 h 2286000"/>
              <a:gd name="csX198" fmla="*/ 10183585 w 10248900"/>
              <a:gd name="csY198" fmla="*/ 429986 h 2286000"/>
              <a:gd name="csX199" fmla="*/ 10248900 w 10248900"/>
              <a:gd name="csY199" fmla="*/ 429986 h 2286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</a:cxnLst>
            <a:rect l="l" t="t" r="r" b="b"/>
            <a:pathLst>
              <a:path w="10248900" h="2286000">
                <a:moveTo>
                  <a:pt x="0" y="2286000"/>
                </a:moveTo>
                <a:cubicBezTo>
                  <a:pt x="57528" y="2251484"/>
                  <a:pt x="-5585" y="2292343"/>
                  <a:pt x="65314" y="2231572"/>
                </a:cubicBezTo>
                <a:cubicBezTo>
                  <a:pt x="86077" y="2213775"/>
                  <a:pt x="107617" y="2201835"/>
                  <a:pt x="130628" y="2188029"/>
                </a:cubicBezTo>
                <a:cubicBezTo>
                  <a:pt x="136071" y="2180772"/>
                  <a:pt x="140542" y="2172672"/>
                  <a:pt x="146957" y="2166257"/>
                </a:cubicBezTo>
                <a:cubicBezTo>
                  <a:pt x="151582" y="2161632"/>
                  <a:pt x="157962" y="2159174"/>
                  <a:pt x="163285" y="2155372"/>
                </a:cubicBezTo>
                <a:cubicBezTo>
                  <a:pt x="170667" y="2150099"/>
                  <a:pt x="178642" y="2145458"/>
                  <a:pt x="185057" y="2139043"/>
                </a:cubicBezTo>
                <a:cubicBezTo>
                  <a:pt x="193271" y="2130829"/>
                  <a:pt x="198883" y="2120304"/>
                  <a:pt x="206828" y="2111829"/>
                </a:cubicBezTo>
                <a:cubicBezTo>
                  <a:pt x="226131" y="2091239"/>
                  <a:pt x="266700" y="2051957"/>
                  <a:pt x="266700" y="2051957"/>
                </a:cubicBezTo>
                <a:cubicBezTo>
                  <a:pt x="270328" y="2044700"/>
                  <a:pt x="272391" y="2036419"/>
                  <a:pt x="277585" y="2030186"/>
                </a:cubicBezTo>
                <a:cubicBezTo>
                  <a:pt x="290726" y="2014417"/>
                  <a:pt x="321128" y="1986643"/>
                  <a:pt x="321128" y="1986643"/>
                </a:cubicBezTo>
                <a:cubicBezTo>
                  <a:pt x="329939" y="1951402"/>
                  <a:pt x="319737" y="1976338"/>
                  <a:pt x="342900" y="1948543"/>
                </a:cubicBezTo>
                <a:cubicBezTo>
                  <a:pt x="356143" y="1932651"/>
                  <a:pt x="364451" y="1911969"/>
                  <a:pt x="381000" y="1899557"/>
                </a:cubicBezTo>
                <a:cubicBezTo>
                  <a:pt x="395514" y="1888671"/>
                  <a:pt x="409447" y="1876964"/>
                  <a:pt x="424543" y="1866900"/>
                </a:cubicBezTo>
                <a:cubicBezTo>
                  <a:pt x="435429" y="1859643"/>
                  <a:pt x="447354" y="1853744"/>
                  <a:pt x="457200" y="1845129"/>
                </a:cubicBezTo>
                <a:cubicBezTo>
                  <a:pt x="491005" y="1815549"/>
                  <a:pt x="522113" y="1783013"/>
                  <a:pt x="555171" y="1752600"/>
                </a:cubicBezTo>
                <a:cubicBezTo>
                  <a:pt x="567481" y="1741275"/>
                  <a:pt x="581443" y="1731771"/>
                  <a:pt x="593271" y="1719943"/>
                </a:cubicBezTo>
                <a:cubicBezTo>
                  <a:pt x="680646" y="1632568"/>
                  <a:pt x="586603" y="1724312"/>
                  <a:pt x="664028" y="1654629"/>
                </a:cubicBezTo>
                <a:cubicBezTo>
                  <a:pt x="698414" y="1623682"/>
                  <a:pt x="671184" y="1640165"/>
                  <a:pt x="707571" y="1621972"/>
                </a:cubicBezTo>
                <a:cubicBezTo>
                  <a:pt x="716642" y="1611086"/>
                  <a:pt x="724121" y="1598646"/>
                  <a:pt x="734785" y="1589315"/>
                </a:cubicBezTo>
                <a:cubicBezTo>
                  <a:pt x="753356" y="1573065"/>
                  <a:pt x="794657" y="1545772"/>
                  <a:pt x="794657" y="1545772"/>
                </a:cubicBezTo>
                <a:cubicBezTo>
                  <a:pt x="816205" y="1513449"/>
                  <a:pt x="801519" y="1523777"/>
                  <a:pt x="859971" y="1556657"/>
                </a:cubicBezTo>
                <a:cubicBezTo>
                  <a:pt x="890346" y="1573743"/>
                  <a:pt x="901134" y="1584740"/>
                  <a:pt x="925285" y="1611086"/>
                </a:cubicBezTo>
                <a:cubicBezTo>
                  <a:pt x="934860" y="1621532"/>
                  <a:pt x="941967" y="1634264"/>
                  <a:pt x="952500" y="1643743"/>
                </a:cubicBezTo>
                <a:cubicBezTo>
                  <a:pt x="960363" y="1650820"/>
                  <a:pt x="970643" y="1654629"/>
                  <a:pt x="979714" y="1660072"/>
                </a:cubicBezTo>
                <a:cubicBezTo>
                  <a:pt x="983343" y="1665515"/>
                  <a:pt x="987355" y="1670720"/>
                  <a:pt x="990600" y="1676400"/>
                </a:cubicBezTo>
                <a:cubicBezTo>
                  <a:pt x="994626" y="1683445"/>
                  <a:pt x="996291" y="1691939"/>
                  <a:pt x="1001485" y="1698172"/>
                </a:cubicBezTo>
                <a:cubicBezTo>
                  <a:pt x="1005673" y="1703197"/>
                  <a:pt x="1012371" y="1705429"/>
                  <a:pt x="1017814" y="1709057"/>
                </a:cubicBezTo>
                <a:cubicBezTo>
                  <a:pt x="1022871" y="1724229"/>
                  <a:pt x="1033832" y="1762243"/>
                  <a:pt x="1045028" y="1774372"/>
                </a:cubicBezTo>
                <a:cubicBezTo>
                  <a:pt x="1060881" y="1791546"/>
                  <a:pt x="1097490" y="1815852"/>
                  <a:pt x="1121228" y="1828800"/>
                </a:cubicBezTo>
                <a:cubicBezTo>
                  <a:pt x="1131913" y="1834628"/>
                  <a:pt x="1143246" y="1839218"/>
                  <a:pt x="1153885" y="1845129"/>
                </a:cubicBezTo>
                <a:cubicBezTo>
                  <a:pt x="1159603" y="1848306"/>
                  <a:pt x="1164534" y="1852769"/>
                  <a:pt x="1170214" y="1856015"/>
                </a:cubicBezTo>
                <a:cubicBezTo>
                  <a:pt x="1218554" y="1883637"/>
                  <a:pt x="1168530" y="1851263"/>
                  <a:pt x="1208314" y="1877786"/>
                </a:cubicBezTo>
                <a:cubicBezTo>
                  <a:pt x="1232280" y="1925715"/>
                  <a:pt x="1205799" y="1889520"/>
                  <a:pt x="1295400" y="1894115"/>
                </a:cubicBezTo>
                <a:cubicBezTo>
                  <a:pt x="1411715" y="1900080"/>
                  <a:pt x="1527629" y="1912258"/>
                  <a:pt x="1643743" y="1921329"/>
                </a:cubicBezTo>
                <a:lnTo>
                  <a:pt x="1692728" y="1981200"/>
                </a:lnTo>
                <a:cubicBezTo>
                  <a:pt x="1701736" y="1992138"/>
                  <a:pt x="1709923" y="2003837"/>
                  <a:pt x="1719943" y="2013857"/>
                </a:cubicBezTo>
                <a:cubicBezTo>
                  <a:pt x="1730829" y="2024743"/>
                  <a:pt x="1741209" y="2036159"/>
                  <a:pt x="1752600" y="2046515"/>
                </a:cubicBezTo>
                <a:cubicBezTo>
                  <a:pt x="1761196" y="2054329"/>
                  <a:pt x="1771600" y="2060072"/>
                  <a:pt x="1779814" y="2068286"/>
                </a:cubicBezTo>
                <a:cubicBezTo>
                  <a:pt x="1788028" y="2076500"/>
                  <a:pt x="1793867" y="2086817"/>
                  <a:pt x="1801585" y="2095500"/>
                </a:cubicBezTo>
                <a:cubicBezTo>
                  <a:pt x="1820783" y="2117098"/>
                  <a:pt x="1819405" y="2114638"/>
                  <a:pt x="1839685" y="2128157"/>
                </a:cubicBezTo>
                <a:cubicBezTo>
                  <a:pt x="1860005" y="2168798"/>
                  <a:pt x="1837508" y="2134689"/>
                  <a:pt x="1872343" y="2160815"/>
                </a:cubicBezTo>
                <a:cubicBezTo>
                  <a:pt x="1880553" y="2166973"/>
                  <a:pt x="1886390" y="2175828"/>
                  <a:pt x="1894114" y="2182586"/>
                </a:cubicBezTo>
                <a:cubicBezTo>
                  <a:pt x="1914393" y="2200331"/>
                  <a:pt x="1911125" y="2197329"/>
                  <a:pt x="1932214" y="2204357"/>
                </a:cubicBezTo>
                <a:cubicBezTo>
                  <a:pt x="1941285" y="2211614"/>
                  <a:pt x="1951213" y="2217914"/>
                  <a:pt x="1959428" y="2226129"/>
                </a:cubicBezTo>
                <a:cubicBezTo>
                  <a:pt x="1964053" y="2230754"/>
                  <a:pt x="1966126" y="2237432"/>
                  <a:pt x="1970314" y="2242457"/>
                </a:cubicBezTo>
                <a:cubicBezTo>
                  <a:pt x="1983411" y="2258173"/>
                  <a:pt x="1986916" y="2258968"/>
                  <a:pt x="2002971" y="2269672"/>
                </a:cubicBezTo>
                <a:cubicBezTo>
                  <a:pt x="2065631" y="2050361"/>
                  <a:pt x="2009372" y="2241002"/>
                  <a:pt x="2057400" y="2090057"/>
                </a:cubicBezTo>
                <a:cubicBezTo>
                  <a:pt x="2063143" y="2072007"/>
                  <a:pt x="2067483" y="2053511"/>
                  <a:pt x="2073728" y="2035629"/>
                </a:cubicBezTo>
                <a:cubicBezTo>
                  <a:pt x="2107405" y="1939190"/>
                  <a:pt x="2154174" y="1846691"/>
                  <a:pt x="2177143" y="1747157"/>
                </a:cubicBezTo>
                <a:cubicBezTo>
                  <a:pt x="2182586" y="1723571"/>
                  <a:pt x="2186821" y="1699674"/>
                  <a:pt x="2193471" y="1676400"/>
                </a:cubicBezTo>
                <a:cubicBezTo>
                  <a:pt x="2212477" y="1609879"/>
                  <a:pt x="2206950" y="1653020"/>
                  <a:pt x="2237014" y="1583872"/>
                </a:cubicBezTo>
                <a:cubicBezTo>
                  <a:pt x="2247768" y="1559137"/>
                  <a:pt x="2256375" y="1533475"/>
                  <a:pt x="2264228" y="1507672"/>
                </a:cubicBezTo>
                <a:cubicBezTo>
                  <a:pt x="2281788" y="1449975"/>
                  <a:pt x="2296476" y="1391441"/>
                  <a:pt x="2313214" y="1333500"/>
                </a:cubicBezTo>
                <a:cubicBezTo>
                  <a:pt x="2321407" y="1305141"/>
                  <a:pt x="2335142" y="1254290"/>
                  <a:pt x="2351314" y="1224643"/>
                </a:cubicBezTo>
                <a:cubicBezTo>
                  <a:pt x="2355658" y="1216679"/>
                  <a:pt x="2362200" y="1210129"/>
                  <a:pt x="2367643" y="1202872"/>
                </a:cubicBezTo>
                <a:cubicBezTo>
                  <a:pt x="2371271" y="1188358"/>
                  <a:pt x="2373797" y="1173522"/>
                  <a:pt x="2378528" y="1159329"/>
                </a:cubicBezTo>
                <a:cubicBezTo>
                  <a:pt x="2381094" y="1151631"/>
                  <a:pt x="2386848" y="1145255"/>
                  <a:pt x="2389414" y="1137557"/>
                </a:cubicBezTo>
                <a:cubicBezTo>
                  <a:pt x="2392339" y="1128781"/>
                  <a:pt x="2389725" y="1118040"/>
                  <a:pt x="2394857" y="1110343"/>
                </a:cubicBezTo>
                <a:cubicBezTo>
                  <a:pt x="2401301" y="1100677"/>
                  <a:pt x="2413612" y="1096534"/>
                  <a:pt x="2422071" y="1088572"/>
                </a:cubicBezTo>
                <a:cubicBezTo>
                  <a:pt x="2444492" y="1067470"/>
                  <a:pt x="2463731" y="1042968"/>
                  <a:pt x="2487385" y="1023257"/>
                </a:cubicBezTo>
                <a:cubicBezTo>
                  <a:pt x="2498271" y="1014186"/>
                  <a:pt x="2509452" y="1005457"/>
                  <a:pt x="2520043" y="996043"/>
                </a:cubicBezTo>
                <a:cubicBezTo>
                  <a:pt x="2543083" y="975564"/>
                  <a:pt x="2534283" y="975316"/>
                  <a:pt x="2569028" y="957943"/>
                </a:cubicBezTo>
                <a:cubicBezTo>
                  <a:pt x="2579291" y="952811"/>
                  <a:pt x="2591031" y="951318"/>
                  <a:pt x="2601685" y="947057"/>
                </a:cubicBezTo>
                <a:cubicBezTo>
                  <a:pt x="2609218" y="944044"/>
                  <a:pt x="2616200" y="939800"/>
                  <a:pt x="2623457" y="936172"/>
                </a:cubicBezTo>
                <a:cubicBezTo>
                  <a:pt x="2698450" y="861176"/>
                  <a:pt x="2591609" y="962303"/>
                  <a:pt x="2672443" y="903515"/>
                </a:cubicBezTo>
                <a:cubicBezTo>
                  <a:pt x="2684893" y="894460"/>
                  <a:pt x="2693788" y="881299"/>
                  <a:pt x="2705100" y="870857"/>
                </a:cubicBezTo>
                <a:cubicBezTo>
                  <a:pt x="2717391" y="859511"/>
                  <a:pt x="2731372" y="850028"/>
                  <a:pt x="2743200" y="838200"/>
                </a:cubicBezTo>
                <a:cubicBezTo>
                  <a:pt x="2753220" y="828180"/>
                  <a:pt x="2762288" y="817151"/>
                  <a:pt x="2770414" y="805543"/>
                </a:cubicBezTo>
                <a:cubicBezTo>
                  <a:pt x="2775067" y="798896"/>
                  <a:pt x="2775563" y="789509"/>
                  <a:pt x="2781300" y="783772"/>
                </a:cubicBezTo>
                <a:cubicBezTo>
                  <a:pt x="2787037" y="778035"/>
                  <a:pt x="2795814" y="776515"/>
                  <a:pt x="2803071" y="772886"/>
                </a:cubicBezTo>
                <a:cubicBezTo>
                  <a:pt x="2873205" y="778018"/>
                  <a:pt x="2980914" y="780756"/>
                  <a:pt x="3064328" y="794657"/>
                </a:cubicBezTo>
                <a:cubicBezTo>
                  <a:pt x="3073453" y="796178"/>
                  <a:pt x="3082471" y="798286"/>
                  <a:pt x="3091543" y="800100"/>
                </a:cubicBezTo>
                <a:cubicBezTo>
                  <a:pt x="3127829" y="792843"/>
                  <a:pt x="3166585" y="793358"/>
                  <a:pt x="3200400" y="778329"/>
                </a:cubicBezTo>
                <a:cubicBezTo>
                  <a:pt x="3218024" y="770496"/>
                  <a:pt x="3225377" y="748919"/>
                  <a:pt x="3238500" y="734786"/>
                </a:cubicBezTo>
                <a:cubicBezTo>
                  <a:pt x="3248975" y="723505"/>
                  <a:pt x="3259845" y="712571"/>
                  <a:pt x="3271157" y="702129"/>
                </a:cubicBezTo>
                <a:cubicBezTo>
                  <a:pt x="3324785" y="652626"/>
                  <a:pt x="3300197" y="683809"/>
                  <a:pt x="3358243" y="620486"/>
                </a:cubicBezTo>
                <a:cubicBezTo>
                  <a:pt x="3382578" y="593939"/>
                  <a:pt x="3403535" y="564308"/>
                  <a:pt x="3429000" y="538843"/>
                </a:cubicBezTo>
                <a:cubicBezTo>
                  <a:pt x="3449039" y="518804"/>
                  <a:pt x="3473677" y="503838"/>
                  <a:pt x="3494314" y="484415"/>
                </a:cubicBezTo>
                <a:cubicBezTo>
                  <a:pt x="3545735" y="436018"/>
                  <a:pt x="3497967" y="463537"/>
                  <a:pt x="3543300" y="440872"/>
                </a:cubicBezTo>
                <a:cubicBezTo>
                  <a:pt x="3561163" y="414077"/>
                  <a:pt x="3560804" y="406766"/>
                  <a:pt x="3586843" y="391886"/>
                </a:cubicBezTo>
                <a:cubicBezTo>
                  <a:pt x="3591824" y="389040"/>
                  <a:pt x="3597728" y="388257"/>
                  <a:pt x="3603171" y="386443"/>
                </a:cubicBezTo>
                <a:cubicBezTo>
                  <a:pt x="3690257" y="388257"/>
                  <a:pt x="3777448" y="387226"/>
                  <a:pt x="3864428" y="391886"/>
                </a:cubicBezTo>
                <a:cubicBezTo>
                  <a:pt x="3879368" y="392686"/>
                  <a:pt x="3893300" y="399838"/>
                  <a:pt x="3907971" y="402772"/>
                </a:cubicBezTo>
                <a:cubicBezTo>
                  <a:pt x="3920551" y="405288"/>
                  <a:pt x="3933371" y="406401"/>
                  <a:pt x="3946071" y="408215"/>
                </a:cubicBezTo>
                <a:cubicBezTo>
                  <a:pt x="3987931" y="422166"/>
                  <a:pt x="3953026" y="407828"/>
                  <a:pt x="4016828" y="468086"/>
                </a:cubicBezTo>
                <a:cubicBezTo>
                  <a:pt x="4041472" y="491361"/>
                  <a:pt x="4105474" y="541441"/>
                  <a:pt x="4120243" y="566057"/>
                </a:cubicBezTo>
                <a:cubicBezTo>
                  <a:pt x="4162823" y="637024"/>
                  <a:pt x="4138967" y="604563"/>
                  <a:pt x="4191000" y="664029"/>
                </a:cubicBezTo>
                <a:cubicBezTo>
                  <a:pt x="4194628" y="674915"/>
                  <a:pt x="4195804" y="686956"/>
                  <a:pt x="4201885" y="696686"/>
                </a:cubicBezTo>
                <a:cubicBezTo>
                  <a:pt x="4205352" y="702233"/>
                  <a:pt x="4213188" y="703384"/>
                  <a:pt x="4218214" y="707572"/>
                </a:cubicBezTo>
                <a:cubicBezTo>
                  <a:pt x="4255558" y="738691"/>
                  <a:pt x="4208199" y="713842"/>
                  <a:pt x="4278085" y="751115"/>
                </a:cubicBezTo>
                <a:cubicBezTo>
                  <a:pt x="4290277" y="757617"/>
                  <a:pt x="4303827" y="761264"/>
                  <a:pt x="4316185" y="767443"/>
                </a:cubicBezTo>
                <a:cubicBezTo>
                  <a:pt x="4325647" y="772174"/>
                  <a:pt x="4334328" y="778329"/>
                  <a:pt x="4343400" y="783772"/>
                </a:cubicBezTo>
                <a:cubicBezTo>
                  <a:pt x="4368800" y="758372"/>
                  <a:pt x="4396397" y="734994"/>
                  <a:pt x="4419600" y="707572"/>
                </a:cubicBezTo>
                <a:cubicBezTo>
                  <a:pt x="4456399" y="664082"/>
                  <a:pt x="4479759" y="608575"/>
                  <a:pt x="4523014" y="571500"/>
                </a:cubicBezTo>
                <a:cubicBezTo>
                  <a:pt x="4535714" y="560614"/>
                  <a:pt x="4548857" y="550225"/>
                  <a:pt x="4561114" y="538843"/>
                </a:cubicBezTo>
                <a:cubicBezTo>
                  <a:pt x="4574275" y="526622"/>
                  <a:pt x="4586017" y="512925"/>
                  <a:pt x="4599214" y="500743"/>
                </a:cubicBezTo>
                <a:cubicBezTo>
                  <a:pt x="4609626" y="491132"/>
                  <a:pt x="4621851" y="483549"/>
                  <a:pt x="4631871" y="473529"/>
                </a:cubicBezTo>
                <a:cubicBezTo>
                  <a:pt x="4636497" y="468903"/>
                  <a:pt x="4637314" y="460829"/>
                  <a:pt x="4642757" y="457200"/>
                </a:cubicBezTo>
                <a:cubicBezTo>
                  <a:pt x="4654254" y="449536"/>
                  <a:pt x="4667920" y="445723"/>
                  <a:pt x="4680857" y="440872"/>
                </a:cubicBezTo>
                <a:cubicBezTo>
                  <a:pt x="4696973" y="434829"/>
                  <a:pt x="4713514" y="429986"/>
                  <a:pt x="4729843" y="424543"/>
                </a:cubicBezTo>
                <a:cubicBezTo>
                  <a:pt x="4735286" y="422729"/>
                  <a:pt x="4740526" y="420126"/>
                  <a:pt x="4746171" y="419100"/>
                </a:cubicBezTo>
                <a:lnTo>
                  <a:pt x="4806043" y="408215"/>
                </a:lnTo>
                <a:cubicBezTo>
                  <a:pt x="4909457" y="411843"/>
                  <a:pt x="5016846" y="390474"/>
                  <a:pt x="5116285" y="419100"/>
                </a:cubicBezTo>
                <a:cubicBezTo>
                  <a:pt x="5149822" y="428754"/>
                  <a:pt x="5152136" y="479297"/>
                  <a:pt x="5165271" y="511629"/>
                </a:cubicBezTo>
                <a:cubicBezTo>
                  <a:pt x="5199400" y="595639"/>
                  <a:pt x="5227620" y="681935"/>
                  <a:pt x="5257800" y="767443"/>
                </a:cubicBezTo>
                <a:cubicBezTo>
                  <a:pt x="5271166" y="805314"/>
                  <a:pt x="5280080" y="844829"/>
                  <a:pt x="5295900" y="881743"/>
                </a:cubicBezTo>
                <a:cubicBezTo>
                  <a:pt x="5306786" y="907143"/>
                  <a:pt x="5318294" y="932285"/>
                  <a:pt x="5328557" y="957943"/>
                </a:cubicBezTo>
                <a:cubicBezTo>
                  <a:pt x="5336444" y="977660"/>
                  <a:pt x="5342087" y="998243"/>
                  <a:pt x="5350328" y="1017815"/>
                </a:cubicBezTo>
                <a:cubicBezTo>
                  <a:pt x="5356625" y="1032771"/>
                  <a:pt x="5365238" y="1046652"/>
                  <a:pt x="5372100" y="1061357"/>
                </a:cubicBezTo>
                <a:cubicBezTo>
                  <a:pt x="5377943" y="1073878"/>
                  <a:pt x="5382249" y="1087099"/>
                  <a:pt x="5388428" y="1099457"/>
                </a:cubicBezTo>
                <a:cubicBezTo>
                  <a:pt x="5398594" y="1119790"/>
                  <a:pt x="5409265" y="1139910"/>
                  <a:pt x="5421085" y="1159329"/>
                </a:cubicBezTo>
                <a:cubicBezTo>
                  <a:pt x="5434690" y="1181680"/>
                  <a:pt x="5452487" y="1201464"/>
                  <a:pt x="5464628" y="1224643"/>
                </a:cubicBezTo>
                <a:cubicBezTo>
                  <a:pt x="5472615" y="1239890"/>
                  <a:pt x="5474565" y="1257648"/>
                  <a:pt x="5480957" y="1273629"/>
                </a:cubicBezTo>
                <a:cubicBezTo>
                  <a:pt x="5482855" y="1278375"/>
                  <a:pt x="5499862" y="1314307"/>
                  <a:pt x="5508171" y="1322615"/>
                </a:cubicBezTo>
                <a:cubicBezTo>
                  <a:pt x="5512797" y="1327240"/>
                  <a:pt x="5519057" y="1329872"/>
                  <a:pt x="5524500" y="1333500"/>
                </a:cubicBezTo>
                <a:cubicBezTo>
                  <a:pt x="5528128" y="1340757"/>
                  <a:pt x="5530669" y="1348670"/>
                  <a:pt x="5535385" y="1355272"/>
                </a:cubicBezTo>
                <a:cubicBezTo>
                  <a:pt x="5539859" y="1361536"/>
                  <a:pt x="5547895" y="1364917"/>
                  <a:pt x="5551714" y="1371600"/>
                </a:cubicBezTo>
                <a:cubicBezTo>
                  <a:pt x="5554079" y="1375738"/>
                  <a:pt x="5562271" y="1418942"/>
                  <a:pt x="5562600" y="1420586"/>
                </a:cubicBezTo>
                <a:cubicBezTo>
                  <a:pt x="5564414" y="1469572"/>
                  <a:pt x="5543876" y="1524895"/>
                  <a:pt x="5568043" y="1567543"/>
                </a:cubicBezTo>
                <a:cubicBezTo>
                  <a:pt x="5609787" y="1641209"/>
                  <a:pt x="5683936" y="1691401"/>
                  <a:pt x="5747657" y="1747157"/>
                </a:cubicBezTo>
                <a:cubicBezTo>
                  <a:pt x="5762171" y="1759857"/>
                  <a:pt x="5777179" y="1772015"/>
                  <a:pt x="5791200" y="1785257"/>
                </a:cubicBezTo>
                <a:cubicBezTo>
                  <a:pt x="5806648" y="1799847"/>
                  <a:pt x="5852978" y="1850796"/>
                  <a:pt x="5878285" y="1866900"/>
                </a:cubicBezTo>
                <a:cubicBezTo>
                  <a:pt x="5886528" y="1872145"/>
                  <a:pt x="5896428" y="1874157"/>
                  <a:pt x="5905500" y="1877786"/>
                </a:cubicBezTo>
                <a:cubicBezTo>
                  <a:pt x="5910943" y="1885043"/>
                  <a:pt x="5912757" y="1899557"/>
                  <a:pt x="5921828" y="1899557"/>
                </a:cubicBezTo>
                <a:cubicBezTo>
                  <a:pt x="5941149" y="1899557"/>
                  <a:pt x="5962994" y="1853731"/>
                  <a:pt x="5970814" y="1845129"/>
                </a:cubicBezTo>
                <a:cubicBezTo>
                  <a:pt x="5980346" y="1834644"/>
                  <a:pt x="5993964" y="1828423"/>
                  <a:pt x="6003471" y="1817915"/>
                </a:cubicBezTo>
                <a:cubicBezTo>
                  <a:pt x="6028565" y="1790180"/>
                  <a:pt x="6047780" y="1757277"/>
                  <a:pt x="6074228" y="1730829"/>
                </a:cubicBezTo>
                <a:cubicBezTo>
                  <a:pt x="6088742" y="1716315"/>
                  <a:pt x="6103677" y="1702209"/>
                  <a:pt x="6117771" y="1687286"/>
                </a:cubicBezTo>
                <a:cubicBezTo>
                  <a:pt x="6134531" y="1669540"/>
                  <a:pt x="6149497" y="1650117"/>
                  <a:pt x="6166757" y="1632857"/>
                </a:cubicBezTo>
                <a:cubicBezTo>
                  <a:pt x="6180394" y="1619220"/>
                  <a:pt x="6196663" y="1608394"/>
                  <a:pt x="6210300" y="1594757"/>
                </a:cubicBezTo>
                <a:cubicBezTo>
                  <a:pt x="6218514" y="1586543"/>
                  <a:pt x="6223857" y="1575757"/>
                  <a:pt x="6232071" y="1567543"/>
                </a:cubicBezTo>
                <a:cubicBezTo>
                  <a:pt x="6247042" y="1552572"/>
                  <a:pt x="6274913" y="1535353"/>
                  <a:pt x="6291943" y="1524000"/>
                </a:cubicBezTo>
                <a:cubicBezTo>
                  <a:pt x="6295571" y="1518557"/>
                  <a:pt x="6299026" y="1512995"/>
                  <a:pt x="6302828" y="1507672"/>
                </a:cubicBezTo>
                <a:cubicBezTo>
                  <a:pt x="6308101" y="1500290"/>
                  <a:pt x="6315550" y="1494224"/>
                  <a:pt x="6319157" y="1485900"/>
                </a:cubicBezTo>
                <a:cubicBezTo>
                  <a:pt x="6339252" y="1439527"/>
                  <a:pt x="6354209" y="1391064"/>
                  <a:pt x="6373585" y="1344386"/>
                </a:cubicBezTo>
                <a:cubicBezTo>
                  <a:pt x="6477083" y="1095051"/>
                  <a:pt x="6402078" y="1281763"/>
                  <a:pt x="6471557" y="1132115"/>
                </a:cubicBezTo>
                <a:cubicBezTo>
                  <a:pt x="6506648" y="1056534"/>
                  <a:pt x="6506256" y="1042452"/>
                  <a:pt x="6547757" y="974272"/>
                </a:cubicBezTo>
                <a:cubicBezTo>
                  <a:pt x="6559272" y="955355"/>
                  <a:pt x="6574120" y="938623"/>
                  <a:pt x="6585857" y="919843"/>
                </a:cubicBezTo>
                <a:cubicBezTo>
                  <a:pt x="6592307" y="909522"/>
                  <a:pt x="6594713" y="896793"/>
                  <a:pt x="6602185" y="887186"/>
                </a:cubicBezTo>
                <a:cubicBezTo>
                  <a:pt x="6607754" y="880025"/>
                  <a:pt x="6617130" y="876831"/>
                  <a:pt x="6623957" y="870857"/>
                </a:cubicBezTo>
                <a:cubicBezTo>
                  <a:pt x="6631681" y="864099"/>
                  <a:pt x="6638004" y="855844"/>
                  <a:pt x="6645728" y="849086"/>
                </a:cubicBezTo>
                <a:cubicBezTo>
                  <a:pt x="6656532" y="839633"/>
                  <a:pt x="6671634" y="830001"/>
                  <a:pt x="6683828" y="821872"/>
                </a:cubicBezTo>
                <a:cubicBezTo>
                  <a:pt x="6703785" y="823686"/>
                  <a:pt x="6724921" y="820319"/>
                  <a:pt x="6743700" y="827315"/>
                </a:cubicBezTo>
                <a:cubicBezTo>
                  <a:pt x="6763407" y="834657"/>
                  <a:pt x="6950948" y="910746"/>
                  <a:pt x="7015843" y="957943"/>
                </a:cubicBezTo>
                <a:cubicBezTo>
                  <a:pt x="7125350" y="1037585"/>
                  <a:pt x="7040845" y="992217"/>
                  <a:pt x="7113814" y="1028700"/>
                </a:cubicBezTo>
                <a:cubicBezTo>
                  <a:pt x="7165559" y="1106318"/>
                  <a:pt x="7118208" y="1045839"/>
                  <a:pt x="7233557" y="854529"/>
                </a:cubicBezTo>
                <a:cubicBezTo>
                  <a:pt x="7270200" y="793755"/>
                  <a:pt x="7315117" y="737877"/>
                  <a:pt x="7347857" y="674915"/>
                </a:cubicBezTo>
                <a:cubicBezTo>
                  <a:pt x="7490041" y="401482"/>
                  <a:pt x="7362187" y="627352"/>
                  <a:pt x="7456714" y="489857"/>
                </a:cubicBezTo>
                <a:cubicBezTo>
                  <a:pt x="7524012" y="391969"/>
                  <a:pt x="7437767" y="502653"/>
                  <a:pt x="7500257" y="424543"/>
                </a:cubicBezTo>
                <a:cubicBezTo>
                  <a:pt x="7502071" y="419100"/>
                  <a:pt x="7501643" y="412272"/>
                  <a:pt x="7505700" y="408215"/>
                </a:cubicBezTo>
                <a:cubicBezTo>
                  <a:pt x="7509757" y="404158"/>
                  <a:pt x="7517471" y="406257"/>
                  <a:pt x="7522028" y="402772"/>
                </a:cubicBezTo>
                <a:cubicBezTo>
                  <a:pt x="7548602" y="382450"/>
                  <a:pt x="7574572" y="361112"/>
                  <a:pt x="7598228" y="337457"/>
                </a:cubicBezTo>
                <a:cubicBezTo>
                  <a:pt x="7616371" y="319314"/>
                  <a:pt x="7634985" y="301631"/>
                  <a:pt x="7652657" y="283029"/>
                </a:cubicBezTo>
                <a:cubicBezTo>
                  <a:pt x="7669469" y="265333"/>
                  <a:pt x="7683923" y="245387"/>
                  <a:pt x="7701643" y="228600"/>
                </a:cubicBezTo>
                <a:cubicBezTo>
                  <a:pt x="7718510" y="212621"/>
                  <a:pt x="7740118" y="201948"/>
                  <a:pt x="7756071" y="185057"/>
                </a:cubicBezTo>
                <a:cubicBezTo>
                  <a:pt x="7771277" y="168957"/>
                  <a:pt x="7780093" y="147724"/>
                  <a:pt x="7794171" y="130629"/>
                </a:cubicBezTo>
                <a:cubicBezTo>
                  <a:pt x="7827397" y="90284"/>
                  <a:pt x="7826712" y="99888"/>
                  <a:pt x="7859485" y="70757"/>
                </a:cubicBezTo>
                <a:cubicBezTo>
                  <a:pt x="7867156" y="63939"/>
                  <a:pt x="7874000" y="56243"/>
                  <a:pt x="7881257" y="48986"/>
                </a:cubicBezTo>
                <a:cubicBezTo>
                  <a:pt x="7889422" y="24492"/>
                  <a:pt x="7883071" y="29029"/>
                  <a:pt x="7919357" y="21772"/>
                </a:cubicBezTo>
                <a:cubicBezTo>
                  <a:pt x="8022423" y="1158"/>
                  <a:pt x="7973343" y="7748"/>
                  <a:pt x="8066314" y="0"/>
                </a:cubicBezTo>
                <a:lnTo>
                  <a:pt x="8311243" y="5443"/>
                </a:lnTo>
                <a:cubicBezTo>
                  <a:pt x="8319311" y="6301"/>
                  <a:pt x="8316799" y="21097"/>
                  <a:pt x="8322128" y="27215"/>
                </a:cubicBezTo>
                <a:cubicBezTo>
                  <a:pt x="8365975" y="77557"/>
                  <a:pt x="8422818" y="117560"/>
                  <a:pt x="8458200" y="174172"/>
                </a:cubicBezTo>
                <a:cubicBezTo>
                  <a:pt x="8507460" y="252988"/>
                  <a:pt x="8473756" y="201220"/>
                  <a:pt x="8556171" y="315686"/>
                </a:cubicBezTo>
                <a:cubicBezTo>
                  <a:pt x="8565290" y="328352"/>
                  <a:pt x="8576405" y="339827"/>
                  <a:pt x="8583385" y="353786"/>
                </a:cubicBezTo>
                <a:cubicBezTo>
                  <a:pt x="8588828" y="364672"/>
                  <a:pt x="8591572" y="377397"/>
                  <a:pt x="8599714" y="386443"/>
                </a:cubicBezTo>
                <a:cubicBezTo>
                  <a:pt x="8608466" y="396168"/>
                  <a:pt x="8621905" y="400365"/>
                  <a:pt x="8632371" y="408215"/>
                </a:cubicBezTo>
                <a:cubicBezTo>
                  <a:pt x="8643707" y="416717"/>
                  <a:pt x="8653843" y="426730"/>
                  <a:pt x="8665028" y="435429"/>
                </a:cubicBezTo>
                <a:cubicBezTo>
                  <a:pt x="8670192" y="439445"/>
                  <a:pt x="8676883" y="441543"/>
                  <a:pt x="8681357" y="446315"/>
                </a:cubicBezTo>
                <a:cubicBezTo>
                  <a:pt x="8704237" y="470721"/>
                  <a:pt x="8726350" y="495941"/>
                  <a:pt x="8746671" y="522515"/>
                </a:cubicBezTo>
                <a:cubicBezTo>
                  <a:pt x="8838977" y="643223"/>
                  <a:pt x="8803407" y="604374"/>
                  <a:pt x="8871857" y="718457"/>
                </a:cubicBezTo>
                <a:cubicBezTo>
                  <a:pt x="8892834" y="753418"/>
                  <a:pt x="8917046" y="786414"/>
                  <a:pt x="8937171" y="821872"/>
                </a:cubicBezTo>
                <a:cubicBezTo>
                  <a:pt x="8955193" y="853626"/>
                  <a:pt x="8966148" y="889302"/>
                  <a:pt x="8986157" y="919843"/>
                </a:cubicBezTo>
                <a:cubicBezTo>
                  <a:pt x="9035281" y="994821"/>
                  <a:pt x="9088004" y="1067562"/>
                  <a:pt x="9144000" y="1137557"/>
                </a:cubicBezTo>
                <a:cubicBezTo>
                  <a:pt x="9165771" y="1164771"/>
                  <a:pt x="9189435" y="1190574"/>
                  <a:pt x="9209314" y="1219200"/>
                </a:cubicBezTo>
                <a:cubicBezTo>
                  <a:pt x="9272593" y="1310322"/>
                  <a:pt x="9293220" y="1360153"/>
                  <a:pt x="9345385" y="1458686"/>
                </a:cubicBezTo>
                <a:cubicBezTo>
                  <a:pt x="9356022" y="1478777"/>
                  <a:pt x="9369088" y="1497662"/>
                  <a:pt x="9378043" y="1518557"/>
                </a:cubicBezTo>
                <a:cubicBezTo>
                  <a:pt x="9410610" y="1594550"/>
                  <a:pt x="9383823" y="1526460"/>
                  <a:pt x="9399814" y="1578429"/>
                </a:cubicBezTo>
                <a:cubicBezTo>
                  <a:pt x="9404876" y="1594880"/>
                  <a:pt x="9411614" y="1610810"/>
                  <a:pt x="9416143" y="1627415"/>
                </a:cubicBezTo>
                <a:cubicBezTo>
                  <a:pt x="9422512" y="1650768"/>
                  <a:pt x="9424817" y="1675209"/>
                  <a:pt x="9432471" y="1698172"/>
                </a:cubicBezTo>
                <a:cubicBezTo>
                  <a:pt x="9437603" y="1713567"/>
                  <a:pt x="9446986" y="1727201"/>
                  <a:pt x="9454243" y="1741715"/>
                </a:cubicBezTo>
                <a:cubicBezTo>
                  <a:pt x="9456057" y="1752601"/>
                  <a:pt x="9456195" y="1763903"/>
                  <a:pt x="9459685" y="1774372"/>
                </a:cubicBezTo>
                <a:cubicBezTo>
                  <a:pt x="9461754" y="1780578"/>
                  <a:pt x="9467104" y="1785153"/>
                  <a:pt x="9470571" y="1790700"/>
                </a:cubicBezTo>
                <a:cubicBezTo>
                  <a:pt x="9476178" y="1799671"/>
                  <a:pt x="9481457" y="1808843"/>
                  <a:pt x="9486900" y="1817915"/>
                </a:cubicBezTo>
                <a:cubicBezTo>
                  <a:pt x="9488714" y="1828801"/>
                  <a:pt x="9489949" y="1839799"/>
                  <a:pt x="9492343" y="1850572"/>
                </a:cubicBezTo>
                <a:cubicBezTo>
                  <a:pt x="9493587" y="1856172"/>
                  <a:pt x="9492048" y="1866900"/>
                  <a:pt x="9497785" y="1866900"/>
                </a:cubicBezTo>
                <a:cubicBezTo>
                  <a:pt x="9504326" y="1866900"/>
                  <a:pt x="9506273" y="1856658"/>
                  <a:pt x="9508671" y="1850572"/>
                </a:cubicBezTo>
                <a:cubicBezTo>
                  <a:pt x="9684196" y="1405014"/>
                  <a:pt x="9455300" y="1968328"/>
                  <a:pt x="9622971" y="1524000"/>
                </a:cubicBezTo>
                <a:cubicBezTo>
                  <a:pt x="9719170" y="1269074"/>
                  <a:pt x="9637685" y="1530432"/>
                  <a:pt x="9726385" y="1268186"/>
                </a:cubicBezTo>
                <a:cubicBezTo>
                  <a:pt x="9753226" y="1188830"/>
                  <a:pt x="9769007" y="1105448"/>
                  <a:pt x="9802585" y="1028700"/>
                </a:cubicBezTo>
                <a:cubicBezTo>
                  <a:pt x="9815285" y="999672"/>
                  <a:pt x="9829311" y="971188"/>
                  <a:pt x="9840685" y="941615"/>
                </a:cubicBezTo>
                <a:cubicBezTo>
                  <a:pt x="9847485" y="923936"/>
                  <a:pt x="9851024" y="905156"/>
                  <a:pt x="9857014" y="887186"/>
                </a:cubicBezTo>
                <a:cubicBezTo>
                  <a:pt x="9861916" y="872480"/>
                  <a:pt x="9867900" y="858157"/>
                  <a:pt x="9873343" y="843643"/>
                </a:cubicBezTo>
                <a:cubicBezTo>
                  <a:pt x="9884495" y="732108"/>
                  <a:pt x="9868490" y="807648"/>
                  <a:pt x="9971314" y="647700"/>
                </a:cubicBezTo>
                <a:cubicBezTo>
                  <a:pt x="9989825" y="618905"/>
                  <a:pt x="10000158" y="583357"/>
                  <a:pt x="10025743" y="560615"/>
                </a:cubicBezTo>
                <a:cubicBezTo>
                  <a:pt x="10058400" y="531586"/>
                  <a:pt x="10087359" y="497766"/>
                  <a:pt x="10123714" y="473529"/>
                </a:cubicBezTo>
                <a:cubicBezTo>
                  <a:pt x="10129157" y="469900"/>
                  <a:pt x="10135120" y="466951"/>
                  <a:pt x="10140043" y="462643"/>
                </a:cubicBezTo>
                <a:cubicBezTo>
                  <a:pt x="10149698" y="454195"/>
                  <a:pt x="10156994" y="443126"/>
                  <a:pt x="10167257" y="435429"/>
                </a:cubicBezTo>
                <a:cubicBezTo>
                  <a:pt x="10171847" y="431987"/>
                  <a:pt x="10177861" y="430368"/>
                  <a:pt x="10183585" y="429986"/>
                </a:cubicBezTo>
                <a:cubicBezTo>
                  <a:pt x="10205308" y="428538"/>
                  <a:pt x="10227128" y="429986"/>
                  <a:pt x="10248900" y="429986"/>
                </a:cubicBezTo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D253165D-C7CF-1596-F5FD-83BB50B69E0B}"/>
              </a:ext>
            </a:extLst>
          </p:cNvPr>
          <p:cNvSpPr/>
          <p:nvPr/>
        </p:nvSpPr>
        <p:spPr>
          <a:xfrm>
            <a:off x="963386" y="3009900"/>
            <a:ext cx="10276114" cy="2231571"/>
          </a:xfrm>
          <a:custGeom>
            <a:avLst/>
            <a:gdLst>
              <a:gd name="csX0" fmla="*/ 0 w 10276114"/>
              <a:gd name="csY0" fmla="*/ 1877786 h 2231571"/>
              <a:gd name="csX1" fmla="*/ 114300 w 10276114"/>
              <a:gd name="csY1" fmla="*/ 1894114 h 2231571"/>
              <a:gd name="csX2" fmla="*/ 174171 w 10276114"/>
              <a:gd name="csY2" fmla="*/ 1905000 h 2231571"/>
              <a:gd name="csX3" fmla="*/ 381000 w 10276114"/>
              <a:gd name="csY3" fmla="*/ 1899557 h 2231571"/>
              <a:gd name="csX4" fmla="*/ 402771 w 10276114"/>
              <a:gd name="csY4" fmla="*/ 1888671 h 2231571"/>
              <a:gd name="csX5" fmla="*/ 854528 w 10276114"/>
              <a:gd name="csY5" fmla="*/ 1861457 h 2231571"/>
              <a:gd name="csX6" fmla="*/ 898071 w 10276114"/>
              <a:gd name="csY6" fmla="*/ 1834243 h 2231571"/>
              <a:gd name="csX7" fmla="*/ 996043 w 10276114"/>
              <a:gd name="csY7" fmla="*/ 1747157 h 2231571"/>
              <a:gd name="csX8" fmla="*/ 1066800 w 10276114"/>
              <a:gd name="csY8" fmla="*/ 1660071 h 2231571"/>
              <a:gd name="csX9" fmla="*/ 1099457 w 10276114"/>
              <a:gd name="csY9" fmla="*/ 1611086 h 2231571"/>
              <a:gd name="csX10" fmla="*/ 1132114 w 10276114"/>
              <a:gd name="csY10" fmla="*/ 1567543 h 2231571"/>
              <a:gd name="csX11" fmla="*/ 1148443 w 10276114"/>
              <a:gd name="csY11" fmla="*/ 1540329 h 2231571"/>
              <a:gd name="csX12" fmla="*/ 1159328 w 10276114"/>
              <a:gd name="csY12" fmla="*/ 1513114 h 2231571"/>
              <a:gd name="csX13" fmla="*/ 1181100 w 10276114"/>
              <a:gd name="csY13" fmla="*/ 1507671 h 2231571"/>
              <a:gd name="csX14" fmla="*/ 1240971 w 10276114"/>
              <a:gd name="csY14" fmla="*/ 1458686 h 2231571"/>
              <a:gd name="csX15" fmla="*/ 1311728 w 10276114"/>
              <a:gd name="csY15" fmla="*/ 1382486 h 2231571"/>
              <a:gd name="csX16" fmla="*/ 1366157 w 10276114"/>
              <a:gd name="csY16" fmla="*/ 1333500 h 2231571"/>
              <a:gd name="csX17" fmla="*/ 1387928 w 10276114"/>
              <a:gd name="csY17" fmla="*/ 1306286 h 2231571"/>
              <a:gd name="csX18" fmla="*/ 1502228 w 10276114"/>
              <a:gd name="csY18" fmla="*/ 1191986 h 2231571"/>
              <a:gd name="csX19" fmla="*/ 1562100 w 10276114"/>
              <a:gd name="csY19" fmla="*/ 1143000 h 2231571"/>
              <a:gd name="csX20" fmla="*/ 1621971 w 10276114"/>
              <a:gd name="csY20" fmla="*/ 1088571 h 2231571"/>
              <a:gd name="csX21" fmla="*/ 1785257 w 10276114"/>
              <a:gd name="csY21" fmla="*/ 1328057 h 2231571"/>
              <a:gd name="csX22" fmla="*/ 1834243 w 10276114"/>
              <a:gd name="csY22" fmla="*/ 1387929 h 2231571"/>
              <a:gd name="csX23" fmla="*/ 1883228 w 10276114"/>
              <a:gd name="csY23" fmla="*/ 1453243 h 2231571"/>
              <a:gd name="csX24" fmla="*/ 1899557 w 10276114"/>
              <a:gd name="csY24" fmla="*/ 1480457 h 2231571"/>
              <a:gd name="csX25" fmla="*/ 1921328 w 10276114"/>
              <a:gd name="csY25" fmla="*/ 1507671 h 2231571"/>
              <a:gd name="csX26" fmla="*/ 1932214 w 10276114"/>
              <a:gd name="csY26" fmla="*/ 1524000 h 2231571"/>
              <a:gd name="csX27" fmla="*/ 1948543 w 10276114"/>
              <a:gd name="csY27" fmla="*/ 1529443 h 2231571"/>
              <a:gd name="csX28" fmla="*/ 2062843 w 10276114"/>
              <a:gd name="csY28" fmla="*/ 1774371 h 2231571"/>
              <a:gd name="csX29" fmla="*/ 2095500 w 10276114"/>
              <a:gd name="csY29" fmla="*/ 1845129 h 2231571"/>
              <a:gd name="csX30" fmla="*/ 2133600 w 10276114"/>
              <a:gd name="csY30" fmla="*/ 1921329 h 2231571"/>
              <a:gd name="csX31" fmla="*/ 2149928 w 10276114"/>
              <a:gd name="csY31" fmla="*/ 1970314 h 2231571"/>
              <a:gd name="csX32" fmla="*/ 2160814 w 10276114"/>
              <a:gd name="csY32" fmla="*/ 2008414 h 2231571"/>
              <a:gd name="csX33" fmla="*/ 2242457 w 10276114"/>
              <a:gd name="csY33" fmla="*/ 2100943 h 2231571"/>
              <a:gd name="csX34" fmla="*/ 2275114 w 10276114"/>
              <a:gd name="csY34" fmla="*/ 2128157 h 2231571"/>
              <a:gd name="csX35" fmla="*/ 2307771 w 10276114"/>
              <a:gd name="csY35" fmla="*/ 2139043 h 2231571"/>
              <a:gd name="csX36" fmla="*/ 2324100 w 10276114"/>
              <a:gd name="csY36" fmla="*/ 2155371 h 2231571"/>
              <a:gd name="csX37" fmla="*/ 2334985 w 10276114"/>
              <a:gd name="csY37" fmla="*/ 2171700 h 2231571"/>
              <a:gd name="csX38" fmla="*/ 2351314 w 10276114"/>
              <a:gd name="csY38" fmla="*/ 2177143 h 2231571"/>
              <a:gd name="csX39" fmla="*/ 2411185 w 10276114"/>
              <a:gd name="csY39" fmla="*/ 2231571 h 2231571"/>
              <a:gd name="csX40" fmla="*/ 2509157 w 10276114"/>
              <a:gd name="csY40" fmla="*/ 2139043 h 2231571"/>
              <a:gd name="csX41" fmla="*/ 2579914 w 10276114"/>
              <a:gd name="csY41" fmla="*/ 2062843 h 2231571"/>
              <a:gd name="csX42" fmla="*/ 2683328 w 10276114"/>
              <a:gd name="csY42" fmla="*/ 1992086 h 2231571"/>
              <a:gd name="csX43" fmla="*/ 2726871 w 10276114"/>
              <a:gd name="csY43" fmla="*/ 1953986 h 2231571"/>
              <a:gd name="csX44" fmla="*/ 2764971 w 10276114"/>
              <a:gd name="csY44" fmla="*/ 1915886 h 2231571"/>
              <a:gd name="csX45" fmla="*/ 2775857 w 10276114"/>
              <a:gd name="csY45" fmla="*/ 1899557 h 2231571"/>
              <a:gd name="csX46" fmla="*/ 2813957 w 10276114"/>
              <a:gd name="csY46" fmla="*/ 1877786 h 2231571"/>
              <a:gd name="csX47" fmla="*/ 2917371 w 10276114"/>
              <a:gd name="csY47" fmla="*/ 1845129 h 2231571"/>
              <a:gd name="csX48" fmla="*/ 3113314 w 10276114"/>
              <a:gd name="csY48" fmla="*/ 1861457 h 2231571"/>
              <a:gd name="csX49" fmla="*/ 3145971 w 10276114"/>
              <a:gd name="csY49" fmla="*/ 1866900 h 2231571"/>
              <a:gd name="csX50" fmla="*/ 3205843 w 10276114"/>
              <a:gd name="csY50" fmla="*/ 1872343 h 2231571"/>
              <a:gd name="csX51" fmla="*/ 3287485 w 10276114"/>
              <a:gd name="csY51" fmla="*/ 1758043 h 2231571"/>
              <a:gd name="csX52" fmla="*/ 3369128 w 10276114"/>
              <a:gd name="csY52" fmla="*/ 1616529 h 2231571"/>
              <a:gd name="csX53" fmla="*/ 3439885 w 10276114"/>
              <a:gd name="csY53" fmla="*/ 1534886 h 2231571"/>
              <a:gd name="csX54" fmla="*/ 3483428 w 10276114"/>
              <a:gd name="csY54" fmla="*/ 1496786 h 2231571"/>
              <a:gd name="csX55" fmla="*/ 3532414 w 10276114"/>
              <a:gd name="csY55" fmla="*/ 1453243 h 2231571"/>
              <a:gd name="csX56" fmla="*/ 3575957 w 10276114"/>
              <a:gd name="csY56" fmla="*/ 1317171 h 2231571"/>
              <a:gd name="csX57" fmla="*/ 3603171 w 10276114"/>
              <a:gd name="csY57" fmla="*/ 1230086 h 2231571"/>
              <a:gd name="csX58" fmla="*/ 3652157 w 10276114"/>
              <a:gd name="csY58" fmla="*/ 1050471 h 2231571"/>
              <a:gd name="csX59" fmla="*/ 3695700 w 10276114"/>
              <a:gd name="csY59" fmla="*/ 952500 h 2231571"/>
              <a:gd name="csX60" fmla="*/ 3717471 w 10276114"/>
              <a:gd name="csY60" fmla="*/ 876300 h 2231571"/>
              <a:gd name="csX61" fmla="*/ 3777343 w 10276114"/>
              <a:gd name="csY61" fmla="*/ 653143 h 2231571"/>
              <a:gd name="csX62" fmla="*/ 3799114 w 10276114"/>
              <a:gd name="csY62" fmla="*/ 598714 h 2231571"/>
              <a:gd name="csX63" fmla="*/ 3831771 w 10276114"/>
              <a:gd name="csY63" fmla="*/ 506186 h 2231571"/>
              <a:gd name="csX64" fmla="*/ 3858985 w 10276114"/>
              <a:gd name="csY64" fmla="*/ 440871 h 2231571"/>
              <a:gd name="csX65" fmla="*/ 3880757 w 10276114"/>
              <a:gd name="csY65" fmla="*/ 413657 h 2231571"/>
              <a:gd name="csX66" fmla="*/ 3897085 w 10276114"/>
              <a:gd name="csY66" fmla="*/ 381000 h 2231571"/>
              <a:gd name="csX67" fmla="*/ 3935185 w 10276114"/>
              <a:gd name="csY67" fmla="*/ 364671 h 2231571"/>
              <a:gd name="csX68" fmla="*/ 4044043 w 10276114"/>
              <a:gd name="csY68" fmla="*/ 370114 h 2231571"/>
              <a:gd name="csX69" fmla="*/ 4082143 w 10276114"/>
              <a:gd name="csY69" fmla="*/ 375557 h 2231571"/>
              <a:gd name="csX70" fmla="*/ 4359728 w 10276114"/>
              <a:gd name="csY70" fmla="*/ 386443 h 2231571"/>
              <a:gd name="csX71" fmla="*/ 4397828 w 10276114"/>
              <a:gd name="csY71" fmla="*/ 451757 h 2231571"/>
              <a:gd name="csX72" fmla="*/ 4435928 w 10276114"/>
              <a:gd name="csY72" fmla="*/ 484414 h 2231571"/>
              <a:gd name="csX73" fmla="*/ 4495800 w 10276114"/>
              <a:gd name="csY73" fmla="*/ 555171 h 2231571"/>
              <a:gd name="csX74" fmla="*/ 4523014 w 10276114"/>
              <a:gd name="csY74" fmla="*/ 587829 h 2231571"/>
              <a:gd name="csX75" fmla="*/ 4539343 w 10276114"/>
              <a:gd name="csY75" fmla="*/ 609600 h 2231571"/>
              <a:gd name="csX76" fmla="*/ 4550228 w 10276114"/>
              <a:gd name="csY76" fmla="*/ 631371 h 2231571"/>
              <a:gd name="csX77" fmla="*/ 4572000 w 10276114"/>
              <a:gd name="csY77" fmla="*/ 647700 h 2231571"/>
              <a:gd name="csX78" fmla="*/ 4593771 w 10276114"/>
              <a:gd name="csY78" fmla="*/ 669471 h 2231571"/>
              <a:gd name="csX79" fmla="*/ 4664528 w 10276114"/>
              <a:gd name="csY79" fmla="*/ 696686 h 2231571"/>
              <a:gd name="csX80" fmla="*/ 4686300 w 10276114"/>
              <a:gd name="csY80" fmla="*/ 718457 h 2231571"/>
              <a:gd name="csX81" fmla="*/ 4708071 w 10276114"/>
              <a:gd name="csY81" fmla="*/ 723900 h 2231571"/>
              <a:gd name="csX82" fmla="*/ 4740728 w 10276114"/>
              <a:gd name="csY82" fmla="*/ 762000 h 2231571"/>
              <a:gd name="csX83" fmla="*/ 4773385 w 10276114"/>
              <a:gd name="csY83" fmla="*/ 772886 h 2231571"/>
              <a:gd name="csX84" fmla="*/ 4795157 w 10276114"/>
              <a:gd name="csY84" fmla="*/ 783771 h 2231571"/>
              <a:gd name="csX85" fmla="*/ 4876800 w 10276114"/>
              <a:gd name="csY85" fmla="*/ 685800 h 2231571"/>
              <a:gd name="csX86" fmla="*/ 4904014 w 10276114"/>
              <a:gd name="csY86" fmla="*/ 647700 h 2231571"/>
              <a:gd name="csX87" fmla="*/ 4936671 w 10276114"/>
              <a:gd name="csY87" fmla="*/ 615043 h 2231571"/>
              <a:gd name="csX88" fmla="*/ 4969328 w 10276114"/>
              <a:gd name="csY88" fmla="*/ 566057 h 2231571"/>
              <a:gd name="csX89" fmla="*/ 5001985 w 10276114"/>
              <a:gd name="csY89" fmla="*/ 522514 h 2231571"/>
              <a:gd name="csX90" fmla="*/ 5061857 w 10276114"/>
              <a:gd name="csY90" fmla="*/ 424543 h 2231571"/>
              <a:gd name="csX91" fmla="*/ 5089071 w 10276114"/>
              <a:gd name="csY91" fmla="*/ 408214 h 2231571"/>
              <a:gd name="csX92" fmla="*/ 5127171 w 10276114"/>
              <a:gd name="csY92" fmla="*/ 386443 h 2231571"/>
              <a:gd name="csX93" fmla="*/ 5138057 w 10276114"/>
              <a:gd name="csY93" fmla="*/ 381000 h 2231571"/>
              <a:gd name="csX94" fmla="*/ 5214257 w 10276114"/>
              <a:gd name="csY94" fmla="*/ 647700 h 2231571"/>
              <a:gd name="csX95" fmla="*/ 5285014 w 10276114"/>
              <a:gd name="csY95" fmla="*/ 832757 h 2231571"/>
              <a:gd name="csX96" fmla="*/ 5361214 w 10276114"/>
              <a:gd name="csY96" fmla="*/ 1045029 h 2231571"/>
              <a:gd name="csX97" fmla="*/ 5399314 w 10276114"/>
              <a:gd name="csY97" fmla="*/ 1143000 h 2231571"/>
              <a:gd name="csX98" fmla="*/ 5410200 w 10276114"/>
              <a:gd name="csY98" fmla="*/ 1170214 h 2231571"/>
              <a:gd name="csX99" fmla="*/ 5437414 w 10276114"/>
              <a:gd name="csY99" fmla="*/ 1208314 h 2231571"/>
              <a:gd name="csX100" fmla="*/ 5464628 w 10276114"/>
              <a:gd name="csY100" fmla="*/ 1257300 h 2231571"/>
              <a:gd name="csX101" fmla="*/ 5502728 w 10276114"/>
              <a:gd name="csY101" fmla="*/ 1311729 h 2231571"/>
              <a:gd name="csX102" fmla="*/ 5535385 w 10276114"/>
              <a:gd name="csY102" fmla="*/ 1393371 h 2231571"/>
              <a:gd name="csX103" fmla="*/ 5562600 w 10276114"/>
              <a:gd name="csY103" fmla="*/ 1453243 h 2231571"/>
              <a:gd name="csX104" fmla="*/ 5568043 w 10276114"/>
              <a:gd name="csY104" fmla="*/ 1475014 h 2231571"/>
              <a:gd name="csX105" fmla="*/ 5959928 w 10276114"/>
              <a:gd name="csY105" fmla="*/ 1469571 h 2231571"/>
              <a:gd name="csX106" fmla="*/ 6308271 w 10276114"/>
              <a:gd name="csY106" fmla="*/ 1475014 h 2231571"/>
              <a:gd name="csX107" fmla="*/ 6357257 w 10276114"/>
              <a:gd name="csY107" fmla="*/ 1442357 h 2231571"/>
              <a:gd name="csX108" fmla="*/ 6471557 w 10276114"/>
              <a:gd name="csY108" fmla="*/ 1333500 h 2231571"/>
              <a:gd name="csX109" fmla="*/ 6525985 w 10276114"/>
              <a:gd name="csY109" fmla="*/ 1279071 h 2231571"/>
              <a:gd name="csX110" fmla="*/ 6574971 w 10276114"/>
              <a:gd name="csY110" fmla="*/ 1235529 h 2231571"/>
              <a:gd name="csX111" fmla="*/ 6623957 w 10276114"/>
              <a:gd name="csY111" fmla="*/ 1186543 h 2231571"/>
              <a:gd name="csX112" fmla="*/ 6640285 w 10276114"/>
              <a:gd name="csY112" fmla="*/ 1164771 h 2231571"/>
              <a:gd name="csX113" fmla="*/ 6711043 w 10276114"/>
              <a:gd name="csY113" fmla="*/ 1094014 h 2231571"/>
              <a:gd name="csX114" fmla="*/ 6798128 w 10276114"/>
              <a:gd name="csY114" fmla="*/ 1088571 h 2231571"/>
              <a:gd name="csX115" fmla="*/ 6841671 w 10276114"/>
              <a:gd name="csY115" fmla="*/ 1083129 h 2231571"/>
              <a:gd name="csX116" fmla="*/ 7004957 w 10276114"/>
              <a:gd name="csY116" fmla="*/ 1077686 h 2231571"/>
              <a:gd name="csX117" fmla="*/ 7021285 w 10276114"/>
              <a:gd name="csY117" fmla="*/ 1088571 h 2231571"/>
              <a:gd name="csX118" fmla="*/ 7086600 w 10276114"/>
              <a:gd name="csY118" fmla="*/ 1094014 h 2231571"/>
              <a:gd name="csX119" fmla="*/ 7184571 w 10276114"/>
              <a:gd name="csY119" fmla="*/ 974271 h 2231571"/>
              <a:gd name="csX120" fmla="*/ 7217228 w 10276114"/>
              <a:gd name="csY120" fmla="*/ 914400 h 2231571"/>
              <a:gd name="csX121" fmla="*/ 7293428 w 10276114"/>
              <a:gd name="csY121" fmla="*/ 762000 h 2231571"/>
              <a:gd name="csX122" fmla="*/ 7385957 w 10276114"/>
              <a:gd name="csY122" fmla="*/ 527957 h 2231571"/>
              <a:gd name="csX123" fmla="*/ 7434943 w 10276114"/>
              <a:gd name="csY123" fmla="*/ 462643 h 2231571"/>
              <a:gd name="csX124" fmla="*/ 7451271 w 10276114"/>
              <a:gd name="csY124" fmla="*/ 429986 h 2231571"/>
              <a:gd name="csX125" fmla="*/ 7483928 w 10276114"/>
              <a:gd name="csY125" fmla="*/ 402771 h 2231571"/>
              <a:gd name="csX126" fmla="*/ 7500257 w 10276114"/>
              <a:gd name="csY126" fmla="*/ 381000 h 2231571"/>
              <a:gd name="csX127" fmla="*/ 7516585 w 10276114"/>
              <a:gd name="csY127" fmla="*/ 375557 h 2231571"/>
              <a:gd name="csX128" fmla="*/ 7571014 w 10276114"/>
              <a:gd name="csY128" fmla="*/ 370114 h 2231571"/>
              <a:gd name="csX129" fmla="*/ 7766957 w 10276114"/>
              <a:gd name="csY129" fmla="*/ 375557 h 2231571"/>
              <a:gd name="csX130" fmla="*/ 7962900 w 10276114"/>
              <a:gd name="csY130" fmla="*/ 310243 h 2231571"/>
              <a:gd name="csX131" fmla="*/ 8039100 w 10276114"/>
              <a:gd name="csY131" fmla="*/ 234043 h 2231571"/>
              <a:gd name="csX132" fmla="*/ 8088085 w 10276114"/>
              <a:gd name="csY132" fmla="*/ 195943 h 2231571"/>
              <a:gd name="csX133" fmla="*/ 8131628 w 10276114"/>
              <a:gd name="csY133" fmla="*/ 146957 h 2231571"/>
              <a:gd name="csX134" fmla="*/ 8186057 w 10276114"/>
              <a:gd name="csY134" fmla="*/ 92529 h 2231571"/>
              <a:gd name="csX135" fmla="*/ 8224157 w 10276114"/>
              <a:gd name="csY135" fmla="*/ 59871 h 2231571"/>
              <a:gd name="csX136" fmla="*/ 8240485 w 10276114"/>
              <a:gd name="csY136" fmla="*/ 38100 h 2231571"/>
              <a:gd name="csX137" fmla="*/ 8284028 w 10276114"/>
              <a:gd name="csY137" fmla="*/ 0 h 2231571"/>
              <a:gd name="csX138" fmla="*/ 8338457 w 10276114"/>
              <a:gd name="csY138" fmla="*/ 119743 h 2231571"/>
              <a:gd name="csX139" fmla="*/ 8371114 w 10276114"/>
              <a:gd name="csY139" fmla="*/ 217714 h 2231571"/>
              <a:gd name="csX140" fmla="*/ 8550728 w 10276114"/>
              <a:gd name="csY140" fmla="*/ 647700 h 2231571"/>
              <a:gd name="csX141" fmla="*/ 8572500 w 10276114"/>
              <a:gd name="csY141" fmla="*/ 723900 h 2231571"/>
              <a:gd name="csX142" fmla="*/ 8626928 w 10276114"/>
              <a:gd name="csY142" fmla="*/ 887186 h 2231571"/>
              <a:gd name="csX143" fmla="*/ 8654143 w 10276114"/>
              <a:gd name="csY143" fmla="*/ 996043 h 2231571"/>
              <a:gd name="csX144" fmla="*/ 8665028 w 10276114"/>
              <a:gd name="csY144" fmla="*/ 1055914 h 2231571"/>
              <a:gd name="csX145" fmla="*/ 8675914 w 10276114"/>
              <a:gd name="csY145" fmla="*/ 1083129 h 2231571"/>
              <a:gd name="csX146" fmla="*/ 8681357 w 10276114"/>
              <a:gd name="csY146" fmla="*/ 1121229 h 2231571"/>
              <a:gd name="csX147" fmla="*/ 8686800 w 10276114"/>
              <a:gd name="csY147" fmla="*/ 1143000 h 2231571"/>
              <a:gd name="csX148" fmla="*/ 8811985 w 10276114"/>
              <a:gd name="csY148" fmla="*/ 903514 h 2231571"/>
              <a:gd name="csX149" fmla="*/ 8899071 w 10276114"/>
              <a:gd name="csY149" fmla="*/ 691243 h 2231571"/>
              <a:gd name="csX150" fmla="*/ 8964385 w 10276114"/>
              <a:gd name="csY150" fmla="*/ 500743 h 2231571"/>
              <a:gd name="csX151" fmla="*/ 8980714 w 10276114"/>
              <a:gd name="csY151" fmla="*/ 446314 h 2231571"/>
              <a:gd name="csX152" fmla="*/ 8991600 w 10276114"/>
              <a:gd name="csY152" fmla="*/ 413657 h 2231571"/>
              <a:gd name="csX153" fmla="*/ 9013371 w 10276114"/>
              <a:gd name="csY153" fmla="*/ 386443 h 2231571"/>
              <a:gd name="csX154" fmla="*/ 9024257 w 10276114"/>
              <a:gd name="csY154" fmla="*/ 364671 h 2231571"/>
              <a:gd name="csX155" fmla="*/ 9051471 w 10276114"/>
              <a:gd name="csY155" fmla="*/ 359229 h 2231571"/>
              <a:gd name="csX156" fmla="*/ 9263743 w 10276114"/>
              <a:gd name="csY156" fmla="*/ 370114 h 2231571"/>
              <a:gd name="csX157" fmla="*/ 9476014 w 10276114"/>
              <a:gd name="csY157" fmla="*/ 381000 h 2231571"/>
              <a:gd name="csX158" fmla="*/ 9568543 w 10276114"/>
              <a:gd name="csY158" fmla="*/ 288471 h 2231571"/>
              <a:gd name="csX159" fmla="*/ 9677400 w 10276114"/>
              <a:gd name="csY159" fmla="*/ 168729 h 2231571"/>
              <a:gd name="csX160" fmla="*/ 9726385 w 10276114"/>
              <a:gd name="csY160" fmla="*/ 130629 h 2231571"/>
              <a:gd name="csX161" fmla="*/ 9764485 w 10276114"/>
              <a:gd name="csY161" fmla="*/ 97971 h 2231571"/>
              <a:gd name="csX162" fmla="*/ 9786257 w 10276114"/>
              <a:gd name="csY162" fmla="*/ 76200 h 2231571"/>
              <a:gd name="csX163" fmla="*/ 9829800 w 10276114"/>
              <a:gd name="csY163" fmla="*/ 54429 h 2231571"/>
              <a:gd name="csX164" fmla="*/ 9857014 w 10276114"/>
              <a:gd name="csY164" fmla="*/ 27214 h 2231571"/>
              <a:gd name="csX165" fmla="*/ 9965871 w 10276114"/>
              <a:gd name="csY165" fmla="*/ 10886 h 2231571"/>
              <a:gd name="csX166" fmla="*/ 10276114 w 10276114"/>
              <a:gd name="csY166" fmla="*/ 16329 h 22315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</a:cxnLst>
            <a:rect l="l" t="t" r="r" b="b"/>
            <a:pathLst>
              <a:path w="10276114" h="2231571">
                <a:moveTo>
                  <a:pt x="0" y="1877786"/>
                </a:moveTo>
                <a:lnTo>
                  <a:pt x="114300" y="1894114"/>
                </a:lnTo>
                <a:cubicBezTo>
                  <a:pt x="166792" y="1901354"/>
                  <a:pt x="142689" y="1894505"/>
                  <a:pt x="174171" y="1905000"/>
                </a:cubicBezTo>
                <a:cubicBezTo>
                  <a:pt x="243114" y="1903186"/>
                  <a:pt x="312208" y="1904471"/>
                  <a:pt x="381000" y="1899557"/>
                </a:cubicBezTo>
                <a:cubicBezTo>
                  <a:pt x="389093" y="1898979"/>
                  <a:pt x="394683" y="1889322"/>
                  <a:pt x="402771" y="1888671"/>
                </a:cubicBezTo>
                <a:cubicBezTo>
                  <a:pt x="553144" y="1876572"/>
                  <a:pt x="703942" y="1870528"/>
                  <a:pt x="854528" y="1861457"/>
                </a:cubicBezTo>
                <a:cubicBezTo>
                  <a:pt x="869042" y="1852386"/>
                  <a:pt x="884756" y="1844998"/>
                  <a:pt x="898071" y="1834243"/>
                </a:cubicBezTo>
                <a:cubicBezTo>
                  <a:pt x="932062" y="1806789"/>
                  <a:pt x="967270" y="1780040"/>
                  <a:pt x="996043" y="1747157"/>
                </a:cubicBezTo>
                <a:cubicBezTo>
                  <a:pt x="1031783" y="1706311"/>
                  <a:pt x="1036031" y="1703661"/>
                  <a:pt x="1066800" y="1660071"/>
                </a:cubicBezTo>
                <a:cubicBezTo>
                  <a:pt x="1078117" y="1644039"/>
                  <a:pt x="1088140" y="1627118"/>
                  <a:pt x="1099457" y="1611086"/>
                </a:cubicBezTo>
                <a:cubicBezTo>
                  <a:pt x="1109920" y="1596264"/>
                  <a:pt x="1121787" y="1582460"/>
                  <a:pt x="1132114" y="1567543"/>
                </a:cubicBezTo>
                <a:cubicBezTo>
                  <a:pt x="1138136" y="1558845"/>
                  <a:pt x="1143712" y="1549791"/>
                  <a:pt x="1148443" y="1540329"/>
                </a:cubicBezTo>
                <a:cubicBezTo>
                  <a:pt x="1152812" y="1531590"/>
                  <a:pt x="1152419" y="1520023"/>
                  <a:pt x="1159328" y="1513114"/>
                </a:cubicBezTo>
                <a:cubicBezTo>
                  <a:pt x="1164618" y="1507824"/>
                  <a:pt x="1173843" y="1509485"/>
                  <a:pt x="1181100" y="1507671"/>
                </a:cubicBezTo>
                <a:cubicBezTo>
                  <a:pt x="1207311" y="1490197"/>
                  <a:pt x="1210679" y="1488978"/>
                  <a:pt x="1240971" y="1458686"/>
                </a:cubicBezTo>
                <a:cubicBezTo>
                  <a:pt x="1265481" y="1434176"/>
                  <a:pt x="1287218" y="1406996"/>
                  <a:pt x="1311728" y="1382486"/>
                </a:cubicBezTo>
                <a:cubicBezTo>
                  <a:pt x="1328988" y="1365226"/>
                  <a:pt x="1348897" y="1350760"/>
                  <a:pt x="1366157" y="1333500"/>
                </a:cubicBezTo>
                <a:cubicBezTo>
                  <a:pt x="1374371" y="1325286"/>
                  <a:pt x="1379876" y="1314660"/>
                  <a:pt x="1387928" y="1306286"/>
                </a:cubicBezTo>
                <a:cubicBezTo>
                  <a:pt x="1425274" y="1267446"/>
                  <a:pt x="1460526" y="1226106"/>
                  <a:pt x="1502228" y="1191986"/>
                </a:cubicBezTo>
                <a:cubicBezTo>
                  <a:pt x="1522185" y="1175657"/>
                  <a:pt x="1542827" y="1160131"/>
                  <a:pt x="1562100" y="1143000"/>
                </a:cubicBezTo>
                <a:cubicBezTo>
                  <a:pt x="1642236" y="1071768"/>
                  <a:pt x="1567840" y="1129171"/>
                  <a:pt x="1621971" y="1088571"/>
                </a:cubicBezTo>
                <a:cubicBezTo>
                  <a:pt x="1671861" y="1152067"/>
                  <a:pt x="1763857" y="1263858"/>
                  <a:pt x="1785257" y="1328057"/>
                </a:cubicBezTo>
                <a:cubicBezTo>
                  <a:pt x="1801079" y="1375520"/>
                  <a:pt x="1786806" y="1354044"/>
                  <a:pt x="1834243" y="1387929"/>
                </a:cubicBezTo>
                <a:cubicBezTo>
                  <a:pt x="1909857" y="1501352"/>
                  <a:pt x="1797834" y="1335828"/>
                  <a:pt x="1883228" y="1453243"/>
                </a:cubicBezTo>
                <a:cubicBezTo>
                  <a:pt x="1889450" y="1461799"/>
                  <a:pt x="1893490" y="1471790"/>
                  <a:pt x="1899557" y="1480457"/>
                </a:cubicBezTo>
                <a:cubicBezTo>
                  <a:pt x="1906219" y="1489974"/>
                  <a:pt x="1914358" y="1498377"/>
                  <a:pt x="1921328" y="1507671"/>
                </a:cubicBezTo>
                <a:cubicBezTo>
                  <a:pt x="1925253" y="1512904"/>
                  <a:pt x="1927106" y="1519913"/>
                  <a:pt x="1932214" y="1524000"/>
                </a:cubicBezTo>
                <a:cubicBezTo>
                  <a:pt x="1936694" y="1527584"/>
                  <a:pt x="1943100" y="1527629"/>
                  <a:pt x="1948543" y="1529443"/>
                </a:cubicBezTo>
                <a:cubicBezTo>
                  <a:pt x="2017128" y="1666612"/>
                  <a:pt x="1968683" y="1567218"/>
                  <a:pt x="2062843" y="1774371"/>
                </a:cubicBezTo>
                <a:cubicBezTo>
                  <a:pt x="2073592" y="1798019"/>
                  <a:pt x="2084231" y="1821724"/>
                  <a:pt x="2095500" y="1845129"/>
                </a:cubicBezTo>
                <a:cubicBezTo>
                  <a:pt x="2107819" y="1870716"/>
                  <a:pt x="2124620" y="1894388"/>
                  <a:pt x="2133600" y="1921329"/>
                </a:cubicBezTo>
                <a:cubicBezTo>
                  <a:pt x="2139043" y="1937657"/>
                  <a:pt x="2144794" y="1953886"/>
                  <a:pt x="2149928" y="1970314"/>
                </a:cubicBezTo>
                <a:cubicBezTo>
                  <a:pt x="2153868" y="1982921"/>
                  <a:pt x="2155279" y="1996421"/>
                  <a:pt x="2160814" y="2008414"/>
                </a:cubicBezTo>
                <a:cubicBezTo>
                  <a:pt x="2175523" y="2040283"/>
                  <a:pt x="2222344" y="2084182"/>
                  <a:pt x="2242457" y="2100943"/>
                </a:cubicBezTo>
                <a:cubicBezTo>
                  <a:pt x="2253343" y="2110014"/>
                  <a:pt x="2262874" y="2121017"/>
                  <a:pt x="2275114" y="2128157"/>
                </a:cubicBezTo>
                <a:cubicBezTo>
                  <a:pt x="2285025" y="2133939"/>
                  <a:pt x="2296885" y="2135414"/>
                  <a:pt x="2307771" y="2139043"/>
                </a:cubicBezTo>
                <a:cubicBezTo>
                  <a:pt x="2313214" y="2144486"/>
                  <a:pt x="2319172" y="2149458"/>
                  <a:pt x="2324100" y="2155371"/>
                </a:cubicBezTo>
                <a:cubicBezTo>
                  <a:pt x="2328288" y="2160396"/>
                  <a:pt x="2329877" y="2167613"/>
                  <a:pt x="2334985" y="2171700"/>
                </a:cubicBezTo>
                <a:cubicBezTo>
                  <a:pt x="2339465" y="2175284"/>
                  <a:pt x="2345871" y="2175329"/>
                  <a:pt x="2351314" y="2177143"/>
                </a:cubicBezTo>
                <a:cubicBezTo>
                  <a:pt x="2399482" y="2225311"/>
                  <a:pt x="2377778" y="2209300"/>
                  <a:pt x="2411185" y="2231571"/>
                </a:cubicBezTo>
                <a:cubicBezTo>
                  <a:pt x="2443842" y="2200728"/>
                  <a:pt x="2477394" y="2170806"/>
                  <a:pt x="2509157" y="2139043"/>
                </a:cubicBezTo>
                <a:cubicBezTo>
                  <a:pt x="2533667" y="2114533"/>
                  <a:pt x="2553422" y="2085195"/>
                  <a:pt x="2579914" y="2062843"/>
                </a:cubicBezTo>
                <a:cubicBezTo>
                  <a:pt x="2611837" y="2035908"/>
                  <a:pt x="2658267" y="2025500"/>
                  <a:pt x="2683328" y="1992086"/>
                </a:cubicBezTo>
                <a:cubicBezTo>
                  <a:pt x="2706004" y="1961851"/>
                  <a:pt x="2691878" y="1974981"/>
                  <a:pt x="2726871" y="1953986"/>
                </a:cubicBezTo>
                <a:cubicBezTo>
                  <a:pt x="2748385" y="1910957"/>
                  <a:pt x="2723110" y="1951766"/>
                  <a:pt x="2764971" y="1915886"/>
                </a:cubicBezTo>
                <a:cubicBezTo>
                  <a:pt x="2769938" y="1911629"/>
                  <a:pt x="2770693" y="1903573"/>
                  <a:pt x="2775857" y="1899557"/>
                </a:cubicBezTo>
                <a:cubicBezTo>
                  <a:pt x="2787403" y="1890577"/>
                  <a:pt x="2800702" y="1883972"/>
                  <a:pt x="2813957" y="1877786"/>
                </a:cubicBezTo>
                <a:cubicBezTo>
                  <a:pt x="2847137" y="1862302"/>
                  <a:pt x="2882220" y="1854715"/>
                  <a:pt x="2917371" y="1845129"/>
                </a:cubicBezTo>
                <a:lnTo>
                  <a:pt x="3113314" y="1861457"/>
                </a:lnTo>
                <a:cubicBezTo>
                  <a:pt x="3124300" y="1862503"/>
                  <a:pt x="3135011" y="1865611"/>
                  <a:pt x="3145971" y="1866900"/>
                </a:cubicBezTo>
                <a:cubicBezTo>
                  <a:pt x="3165873" y="1869242"/>
                  <a:pt x="3185886" y="1870529"/>
                  <a:pt x="3205843" y="1872343"/>
                </a:cubicBezTo>
                <a:cubicBezTo>
                  <a:pt x="3233057" y="1834243"/>
                  <a:pt x="3262294" y="1797510"/>
                  <a:pt x="3287485" y="1758043"/>
                </a:cubicBezTo>
                <a:cubicBezTo>
                  <a:pt x="3316786" y="1712138"/>
                  <a:pt x="3333461" y="1657683"/>
                  <a:pt x="3369128" y="1616529"/>
                </a:cubicBezTo>
                <a:cubicBezTo>
                  <a:pt x="3392714" y="1589315"/>
                  <a:pt x="3412783" y="1558600"/>
                  <a:pt x="3439885" y="1534886"/>
                </a:cubicBezTo>
                <a:cubicBezTo>
                  <a:pt x="3454399" y="1522186"/>
                  <a:pt x="3468263" y="1508701"/>
                  <a:pt x="3483428" y="1496786"/>
                </a:cubicBezTo>
                <a:cubicBezTo>
                  <a:pt x="3532373" y="1458329"/>
                  <a:pt x="3502175" y="1493560"/>
                  <a:pt x="3532414" y="1453243"/>
                </a:cubicBezTo>
                <a:cubicBezTo>
                  <a:pt x="3546928" y="1407886"/>
                  <a:pt x="3561563" y="1362567"/>
                  <a:pt x="3575957" y="1317171"/>
                </a:cubicBezTo>
                <a:cubicBezTo>
                  <a:pt x="3585149" y="1288181"/>
                  <a:pt x="3595795" y="1259591"/>
                  <a:pt x="3603171" y="1230086"/>
                </a:cubicBezTo>
                <a:cubicBezTo>
                  <a:pt x="3614778" y="1183658"/>
                  <a:pt x="3635799" y="1094511"/>
                  <a:pt x="3652157" y="1050471"/>
                </a:cubicBezTo>
                <a:cubicBezTo>
                  <a:pt x="3664600" y="1016970"/>
                  <a:pt x="3683152" y="985962"/>
                  <a:pt x="3695700" y="952500"/>
                </a:cubicBezTo>
                <a:cubicBezTo>
                  <a:pt x="3704975" y="927766"/>
                  <a:pt x="3710924" y="901892"/>
                  <a:pt x="3717471" y="876300"/>
                </a:cubicBezTo>
                <a:cubicBezTo>
                  <a:pt x="3749950" y="749337"/>
                  <a:pt x="3743121" y="747253"/>
                  <a:pt x="3777343" y="653143"/>
                </a:cubicBezTo>
                <a:cubicBezTo>
                  <a:pt x="3784021" y="634779"/>
                  <a:pt x="3792935" y="617252"/>
                  <a:pt x="3799114" y="598714"/>
                </a:cubicBezTo>
                <a:cubicBezTo>
                  <a:pt x="3840076" y="475826"/>
                  <a:pt x="3773179" y="642903"/>
                  <a:pt x="3831771" y="506186"/>
                </a:cubicBezTo>
                <a:cubicBezTo>
                  <a:pt x="3841062" y="484507"/>
                  <a:pt x="3844251" y="459288"/>
                  <a:pt x="3858985" y="440871"/>
                </a:cubicBezTo>
                <a:cubicBezTo>
                  <a:pt x="3866242" y="431800"/>
                  <a:pt x="3874520" y="423458"/>
                  <a:pt x="3880757" y="413657"/>
                </a:cubicBezTo>
                <a:cubicBezTo>
                  <a:pt x="3887291" y="403389"/>
                  <a:pt x="3889071" y="390159"/>
                  <a:pt x="3897085" y="381000"/>
                </a:cubicBezTo>
                <a:cubicBezTo>
                  <a:pt x="3902623" y="374670"/>
                  <a:pt x="3926266" y="367644"/>
                  <a:pt x="3935185" y="364671"/>
                </a:cubicBezTo>
                <a:cubicBezTo>
                  <a:pt x="3971471" y="366485"/>
                  <a:pt x="4007811" y="367430"/>
                  <a:pt x="4044043" y="370114"/>
                </a:cubicBezTo>
                <a:cubicBezTo>
                  <a:pt x="4056837" y="371062"/>
                  <a:pt x="4069342" y="374704"/>
                  <a:pt x="4082143" y="375557"/>
                </a:cubicBezTo>
                <a:cubicBezTo>
                  <a:pt x="4126283" y="378500"/>
                  <a:pt x="4326026" y="385239"/>
                  <a:pt x="4359728" y="386443"/>
                </a:cubicBezTo>
                <a:cubicBezTo>
                  <a:pt x="4369412" y="415494"/>
                  <a:pt x="4368709" y="418159"/>
                  <a:pt x="4397828" y="451757"/>
                </a:cubicBezTo>
                <a:cubicBezTo>
                  <a:pt x="4408783" y="464397"/>
                  <a:pt x="4424424" y="472271"/>
                  <a:pt x="4435928" y="484414"/>
                </a:cubicBezTo>
                <a:cubicBezTo>
                  <a:pt x="4457177" y="506843"/>
                  <a:pt x="4475899" y="531538"/>
                  <a:pt x="4495800" y="555171"/>
                </a:cubicBezTo>
                <a:cubicBezTo>
                  <a:pt x="4504928" y="566010"/>
                  <a:pt x="4514512" y="576493"/>
                  <a:pt x="4523014" y="587829"/>
                </a:cubicBezTo>
                <a:cubicBezTo>
                  <a:pt x="4528457" y="595086"/>
                  <a:pt x="4534535" y="601907"/>
                  <a:pt x="4539343" y="609600"/>
                </a:cubicBezTo>
                <a:cubicBezTo>
                  <a:pt x="4543643" y="616480"/>
                  <a:pt x="4544948" y="625211"/>
                  <a:pt x="4550228" y="631371"/>
                </a:cubicBezTo>
                <a:cubicBezTo>
                  <a:pt x="4556132" y="638259"/>
                  <a:pt x="4565173" y="641726"/>
                  <a:pt x="4572000" y="647700"/>
                </a:cubicBezTo>
                <a:cubicBezTo>
                  <a:pt x="4579724" y="654458"/>
                  <a:pt x="4585113" y="663961"/>
                  <a:pt x="4593771" y="669471"/>
                </a:cubicBezTo>
                <a:cubicBezTo>
                  <a:pt x="4609060" y="679201"/>
                  <a:pt x="4646464" y="690665"/>
                  <a:pt x="4664528" y="696686"/>
                </a:cubicBezTo>
                <a:cubicBezTo>
                  <a:pt x="4671785" y="703943"/>
                  <a:pt x="4677597" y="713018"/>
                  <a:pt x="4686300" y="718457"/>
                </a:cubicBezTo>
                <a:cubicBezTo>
                  <a:pt x="4692643" y="722422"/>
                  <a:pt x="4702230" y="719227"/>
                  <a:pt x="4708071" y="723900"/>
                </a:cubicBezTo>
                <a:cubicBezTo>
                  <a:pt x="4721132" y="734349"/>
                  <a:pt x="4727347" y="751964"/>
                  <a:pt x="4740728" y="762000"/>
                </a:cubicBezTo>
                <a:cubicBezTo>
                  <a:pt x="4749908" y="768885"/>
                  <a:pt x="4762731" y="768625"/>
                  <a:pt x="4773385" y="772886"/>
                </a:cubicBezTo>
                <a:cubicBezTo>
                  <a:pt x="4780918" y="775899"/>
                  <a:pt x="4787900" y="780143"/>
                  <a:pt x="4795157" y="783771"/>
                </a:cubicBezTo>
                <a:cubicBezTo>
                  <a:pt x="4822371" y="751114"/>
                  <a:pt x="4850244" y="718995"/>
                  <a:pt x="4876800" y="685800"/>
                </a:cubicBezTo>
                <a:cubicBezTo>
                  <a:pt x="4886550" y="673613"/>
                  <a:pt x="4893933" y="659614"/>
                  <a:pt x="4904014" y="647700"/>
                </a:cubicBezTo>
                <a:cubicBezTo>
                  <a:pt x="4913958" y="635948"/>
                  <a:pt x="4927054" y="627064"/>
                  <a:pt x="4936671" y="615043"/>
                </a:cubicBezTo>
                <a:cubicBezTo>
                  <a:pt x="4948930" y="599719"/>
                  <a:pt x="4958011" y="582090"/>
                  <a:pt x="4969328" y="566057"/>
                </a:cubicBezTo>
                <a:cubicBezTo>
                  <a:pt x="4979791" y="551235"/>
                  <a:pt x="4992129" y="537746"/>
                  <a:pt x="5001985" y="522514"/>
                </a:cubicBezTo>
                <a:cubicBezTo>
                  <a:pt x="5009644" y="510678"/>
                  <a:pt x="5049398" y="432019"/>
                  <a:pt x="5061857" y="424543"/>
                </a:cubicBezTo>
                <a:cubicBezTo>
                  <a:pt x="5070928" y="419100"/>
                  <a:pt x="5080608" y="414561"/>
                  <a:pt x="5089071" y="408214"/>
                </a:cubicBezTo>
                <a:cubicBezTo>
                  <a:pt x="5121497" y="383895"/>
                  <a:pt x="5087430" y="396379"/>
                  <a:pt x="5127171" y="386443"/>
                </a:cubicBezTo>
                <a:cubicBezTo>
                  <a:pt x="5133369" y="361650"/>
                  <a:pt x="5130736" y="355622"/>
                  <a:pt x="5138057" y="381000"/>
                </a:cubicBezTo>
                <a:cubicBezTo>
                  <a:pt x="5163683" y="469835"/>
                  <a:pt x="5189032" y="558750"/>
                  <a:pt x="5214257" y="647700"/>
                </a:cubicBezTo>
                <a:cubicBezTo>
                  <a:pt x="5282601" y="888702"/>
                  <a:pt x="5195247" y="608339"/>
                  <a:pt x="5285014" y="832757"/>
                </a:cubicBezTo>
                <a:cubicBezTo>
                  <a:pt x="5312934" y="902558"/>
                  <a:pt x="5339611" y="973022"/>
                  <a:pt x="5361214" y="1045029"/>
                </a:cubicBezTo>
                <a:cubicBezTo>
                  <a:pt x="5387248" y="1131807"/>
                  <a:pt x="5364753" y="1068117"/>
                  <a:pt x="5399314" y="1143000"/>
                </a:cubicBezTo>
                <a:cubicBezTo>
                  <a:pt x="5403408" y="1151871"/>
                  <a:pt x="5405277" y="1161775"/>
                  <a:pt x="5410200" y="1170214"/>
                </a:cubicBezTo>
                <a:cubicBezTo>
                  <a:pt x="5418064" y="1183695"/>
                  <a:pt x="5429142" y="1195079"/>
                  <a:pt x="5437414" y="1208314"/>
                </a:cubicBezTo>
                <a:cubicBezTo>
                  <a:pt x="5447314" y="1224154"/>
                  <a:pt x="5454527" y="1241587"/>
                  <a:pt x="5464628" y="1257300"/>
                </a:cubicBezTo>
                <a:cubicBezTo>
                  <a:pt x="5570988" y="1422747"/>
                  <a:pt x="5409412" y="1156193"/>
                  <a:pt x="5502728" y="1311729"/>
                </a:cubicBezTo>
                <a:cubicBezTo>
                  <a:pt x="5532093" y="1429184"/>
                  <a:pt x="5491593" y="1283891"/>
                  <a:pt x="5535385" y="1393371"/>
                </a:cubicBezTo>
                <a:cubicBezTo>
                  <a:pt x="5560890" y="1457134"/>
                  <a:pt x="5529131" y="1419774"/>
                  <a:pt x="5562600" y="1453243"/>
                </a:cubicBezTo>
                <a:cubicBezTo>
                  <a:pt x="5564414" y="1460500"/>
                  <a:pt x="5560569" y="1474707"/>
                  <a:pt x="5568043" y="1475014"/>
                </a:cubicBezTo>
                <a:cubicBezTo>
                  <a:pt x="5698574" y="1480378"/>
                  <a:pt x="5829287" y="1469571"/>
                  <a:pt x="5959928" y="1469571"/>
                </a:cubicBezTo>
                <a:cubicBezTo>
                  <a:pt x="6076057" y="1469571"/>
                  <a:pt x="6192157" y="1473200"/>
                  <a:pt x="6308271" y="1475014"/>
                </a:cubicBezTo>
                <a:cubicBezTo>
                  <a:pt x="6324600" y="1464128"/>
                  <a:pt x="6342427" y="1455210"/>
                  <a:pt x="6357257" y="1442357"/>
                </a:cubicBezTo>
                <a:cubicBezTo>
                  <a:pt x="6397017" y="1407898"/>
                  <a:pt x="6433748" y="1370089"/>
                  <a:pt x="6471557" y="1333500"/>
                </a:cubicBezTo>
                <a:cubicBezTo>
                  <a:pt x="6489995" y="1315657"/>
                  <a:pt x="6506808" y="1296117"/>
                  <a:pt x="6525985" y="1279071"/>
                </a:cubicBezTo>
                <a:cubicBezTo>
                  <a:pt x="6542314" y="1264557"/>
                  <a:pt x="6560105" y="1251538"/>
                  <a:pt x="6574971" y="1235529"/>
                </a:cubicBezTo>
                <a:cubicBezTo>
                  <a:pt x="6627131" y="1179357"/>
                  <a:pt x="6565698" y="1221498"/>
                  <a:pt x="6623957" y="1186543"/>
                </a:cubicBezTo>
                <a:cubicBezTo>
                  <a:pt x="6629400" y="1179286"/>
                  <a:pt x="6634618" y="1171855"/>
                  <a:pt x="6640285" y="1164771"/>
                </a:cubicBezTo>
                <a:cubicBezTo>
                  <a:pt x="6647706" y="1155495"/>
                  <a:pt x="6680904" y="1098535"/>
                  <a:pt x="6711043" y="1094014"/>
                </a:cubicBezTo>
                <a:cubicBezTo>
                  <a:pt x="6739806" y="1089699"/>
                  <a:pt x="6769143" y="1090986"/>
                  <a:pt x="6798128" y="1088571"/>
                </a:cubicBezTo>
                <a:cubicBezTo>
                  <a:pt x="6812705" y="1087356"/>
                  <a:pt x="6827157" y="1084943"/>
                  <a:pt x="6841671" y="1083129"/>
                </a:cubicBezTo>
                <a:cubicBezTo>
                  <a:pt x="6912088" y="1063009"/>
                  <a:pt x="6891382" y="1064582"/>
                  <a:pt x="7004957" y="1077686"/>
                </a:cubicBezTo>
                <a:cubicBezTo>
                  <a:pt x="7011455" y="1078436"/>
                  <a:pt x="7014871" y="1087288"/>
                  <a:pt x="7021285" y="1088571"/>
                </a:cubicBezTo>
                <a:cubicBezTo>
                  <a:pt x="7042708" y="1092855"/>
                  <a:pt x="7064828" y="1092200"/>
                  <a:pt x="7086600" y="1094014"/>
                </a:cubicBezTo>
                <a:cubicBezTo>
                  <a:pt x="7165846" y="1120430"/>
                  <a:pt x="7112407" y="1114590"/>
                  <a:pt x="7184571" y="974271"/>
                </a:cubicBezTo>
                <a:cubicBezTo>
                  <a:pt x="7194968" y="954055"/>
                  <a:pt x="7206855" y="934628"/>
                  <a:pt x="7217228" y="914400"/>
                </a:cubicBezTo>
                <a:cubicBezTo>
                  <a:pt x="7243145" y="863862"/>
                  <a:pt x="7274018" y="815377"/>
                  <a:pt x="7293428" y="762000"/>
                </a:cubicBezTo>
                <a:cubicBezTo>
                  <a:pt x="7302508" y="737030"/>
                  <a:pt x="7367702" y="550776"/>
                  <a:pt x="7385957" y="527957"/>
                </a:cubicBezTo>
                <a:cubicBezTo>
                  <a:pt x="7402305" y="507522"/>
                  <a:pt x="7421360" y="484716"/>
                  <a:pt x="7434943" y="462643"/>
                </a:cubicBezTo>
                <a:cubicBezTo>
                  <a:pt x="7441322" y="452278"/>
                  <a:pt x="7444520" y="440112"/>
                  <a:pt x="7451271" y="429986"/>
                </a:cubicBezTo>
                <a:cubicBezTo>
                  <a:pt x="7469102" y="403239"/>
                  <a:pt x="7463850" y="422849"/>
                  <a:pt x="7483928" y="402771"/>
                </a:cubicBezTo>
                <a:cubicBezTo>
                  <a:pt x="7490342" y="396357"/>
                  <a:pt x="7493288" y="386807"/>
                  <a:pt x="7500257" y="381000"/>
                </a:cubicBezTo>
                <a:cubicBezTo>
                  <a:pt x="7504664" y="377327"/>
                  <a:pt x="7510915" y="376429"/>
                  <a:pt x="7516585" y="375557"/>
                </a:cubicBezTo>
                <a:cubicBezTo>
                  <a:pt x="7534606" y="372784"/>
                  <a:pt x="7552871" y="371928"/>
                  <a:pt x="7571014" y="370114"/>
                </a:cubicBezTo>
                <a:cubicBezTo>
                  <a:pt x="7636328" y="371928"/>
                  <a:pt x="7702367" y="385425"/>
                  <a:pt x="7766957" y="375557"/>
                </a:cubicBezTo>
                <a:cubicBezTo>
                  <a:pt x="7835015" y="365159"/>
                  <a:pt x="7899694" y="337536"/>
                  <a:pt x="7962900" y="310243"/>
                </a:cubicBezTo>
                <a:cubicBezTo>
                  <a:pt x="7993681" y="296951"/>
                  <a:pt x="8015878" y="255717"/>
                  <a:pt x="8039100" y="234043"/>
                </a:cubicBezTo>
                <a:cubicBezTo>
                  <a:pt x="8054222" y="219929"/>
                  <a:pt x="8073022" y="210120"/>
                  <a:pt x="8088085" y="195943"/>
                </a:cubicBezTo>
                <a:cubicBezTo>
                  <a:pt x="8103994" y="180970"/>
                  <a:pt x="8116603" y="162817"/>
                  <a:pt x="8131628" y="146957"/>
                </a:cubicBezTo>
                <a:cubicBezTo>
                  <a:pt x="8149274" y="128331"/>
                  <a:pt x="8167373" y="110114"/>
                  <a:pt x="8186057" y="92529"/>
                </a:cubicBezTo>
                <a:cubicBezTo>
                  <a:pt x="8198238" y="81065"/>
                  <a:pt x="8212329" y="71699"/>
                  <a:pt x="8224157" y="59871"/>
                </a:cubicBezTo>
                <a:cubicBezTo>
                  <a:pt x="8230571" y="53457"/>
                  <a:pt x="8234512" y="44927"/>
                  <a:pt x="8240485" y="38100"/>
                </a:cubicBezTo>
                <a:cubicBezTo>
                  <a:pt x="8258419" y="17605"/>
                  <a:pt x="8263109" y="15690"/>
                  <a:pt x="8284028" y="0"/>
                </a:cubicBezTo>
                <a:cubicBezTo>
                  <a:pt x="8302171" y="39914"/>
                  <a:pt x="8322174" y="79035"/>
                  <a:pt x="8338457" y="119743"/>
                </a:cubicBezTo>
                <a:cubicBezTo>
                  <a:pt x="8351242" y="151704"/>
                  <a:pt x="8357635" y="186039"/>
                  <a:pt x="8371114" y="217714"/>
                </a:cubicBezTo>
                <a:cubicBezTo>
                  <a:pt x="8461735" y="430673"/>
                  <a:pt x="8472684" y="374554"/>
                  <a:pt x="8550728" y="647700"/>
                </a:cubicBezTo>
                <a:cubicBezTo>
                  <a:pt x="8557985" y="673100"/>
                  <a:pt x="8564146" y="698839"/>
                  <a:pt x="8572500" y="723900"/>
                </a:cubicBezTo>
                <a:cubicBezTo>
                  <a:pt x="8596766" y="796697"/>
                  <a:pt x="8611095" y="792194"/>
                  <a:pt x="8626928" y="887186"/>
                </a:cubicBezTo>
                <a:cubicBezTo>
                  <a:pt x="8640362" y="967790"/>
                  <a:pt x="8630064" y="931834"/>
                  <a:pt x="8654143" y="996043"/>
                </a:cubicBezTo>
                <a:cubicBezTo>
                  <a:pt x="8656976" y="1015880"/>
                  <a:pt x="8658611" y="1036664"/>
                  <a:pt x="8665028" y="1055914"/>
                </a:cubicBezTo>
                <a:cubicBezTo>
                  <a:pt x="8668118" y="1065183"/>
                  <a:pt x="8672285" y="1074057"/>
                  <a:pt x="8675914" y="1083129"/>
                </a:cubicBezTo>
                <a:cubicBezTo>
                  <a:pt x="8677728" y="1095829"/>
                  <a:pt x="8679062" y="1108607"/>
                  <a:pt x="8681357" y="1121229"/>
                </a:cubicBezTo>
                <a:cubicBezTo>
                  <a:pt x="8682695" y="1128589"/>
                  <a:pt x="8681768" y="1148535"/>
                  <a:pt x="8686800" y="1143000"/>
                </a:cubicBezTo>
                <a:cubicBezTo>
                  <a:pt x="8718725" y="1107881"/>
                  <a:pt x="8808728" y="912064"/>
                  <a:pt x="8811985" y="903514"/>
                </a:cubicBezTo>
                <a:cubicBezTo>
                  <a:pt x="8930592" y="592172"/>
                  <a:pt x="8784325" y="969912"/>
                  <a:pt x="8899071" y="691243"/>
                </a:cubicBezTo>
                <a:cubicBezTo>
                  <a:pt x="8925853" y="626202"/>
                  <a:pt x="8944043" y="568550"/>
                  <a:pt x="8964385" y="500743"/>
                </a:cubicBezTo>
                <a:cubicBezTo>
                  <a:pt x="8969828" y="482600"/>
                  <a:pt x="8975064" y="464394"/>
                  <a:pt x="8980714" y="446314"/>
                </a:cubicBezTo>
                <a:cubicBezTo>
                  <a:pt x="8984137" y="435362"/>
                  <a:pt x="8986105" y="423730"/>
                  <a:pt x="8991600" y="413657"/>
                </a:cubicBezTo>
                <a:cubicBezTo>
                  <a:pt x="8997163" y="403459"/>
                  <a:pt x="9006927" y="396109"/>
                  <a:pt x="9013371" y="386443"/>
                </a:cubicBezTo>
                <a:cubicBezTo>
                  <a:pt x="9017872" y="379692"/>
                  <a:pt x="9017654" y="369387"/>
                  <a:pt x="9024257" y="364671"/>
                </a:cubicBezTo>
                <a:cubicBezTo>
                  <a:pt x="9031785" y="359294"/>
                  <a:pt x="9042400" y="361043"/>
                  <a:pt x="9051471" y="359229"/>
                </a:cubicBezTo>
                <a:lnTo>
                  <a:pt x="9263743" y="370114"/>
                </a:lnTo>
                <a:lnTo>
                  <a:pt x="9476014" y="381000"/>
                </a:lnTo>
                <a:cubicBezTo>
                  <a:pt x="9506857" y="350157"/>
                  <a:pt x="9540368" y="321769"/>
                  <a:pt x="9568543" y="288471"/>
                </a:cubicBezTo>
                <a:cubicBezTo>
                  <a:pt x="9607389" y="242562"/>
                  <a:pt x="9633430" y="207814"/>
                  <a:pt x="9677400" y="168729"/>
                </a:cubicBezTo>
                <a:cubicBezTo>
                  <a:pt x="9692861" y="154986"/>
                  <a:pt x="9710331" y="143674"/>
                  <a:pt x="9726385" y="130629"/>
                </a:cubicBezTo>
                <a:cubicBezTo>
                  <a:pt x="9739367" y="120081"/>
                  <a:pt x="9752108" y="109223"/>
                  <a:pt x="9764485" y="97971"/>
                </a:cubicBezTo>
                <a:cubicBezTo>
                  <a:pt x="9772079" y="91067"/>
                  <a:pt x="9777717" y="81893"/>
                  <a:pt x="9786257" y="76200"/>
                </a:cubicBezTo>
                <a:cubicBezTo>
                  <a:pt x="9799759" y="67199"/>
                  <a:pt x="9815286" y="61686"/>
                  <a:pt x="9829800" y="54429"/>
                </a:cubicBezTo>
                <a:cubicBezTo>
                  <a:pt x="9838871" y="45357"/>
                  <a:pt x="9846887" y="35090"/>
                  <a:pt x="9857014" y="27214"/>
                </a:cubicBezTo>
                <a:cubicBezTo>
                  <a:pt x="9886240" y="4482"/>
                  <a:pt x="9937220" y="12677"/>
                  <a:pt x="9965871" y="10886"/>
                </a:cubicBezTo>
                <a:lnTo>
                  <a:pt x="10276114" y="16329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F487C51-B666-8B29-1C05-335A9327918A}"/>
              </a:ext>
            </a:extLst>
          </p:cNvPr>
          <p:cNvSpPr txBox="1"/>
          <p:nvPr/>
        </p:nvSpPr>
        <p:spPr>
          <a:xfrm>
            <a:off x="591459" y="13719"/>
            <a:ext cx="569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An dieser Stelle bitte nur die Kurve bis Woche 3 zeichnen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52731D6-5E4F-4D43-8B3B-BA0B76017C43}"/>
              </a:ext>
            </a:extLst>
          </p:cNvPr>
          <p:cNvSpPr txBox="1"/>
          <p:nvPr/>
        </p:nvSpPr>
        <p:spPr>
          <a:xfrm>
            <a:off x="8584153" y="-5019"/>
            <a:ext cx="36078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Dieses Arbeitsblatt 2-mal erstellen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0-26. Woche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27-52. Woche</a:t>
            </a:r>
          </a:p>
        </p:txBody>
      </p:sp>
    </p:spTree>
    <p:extLst>
      <p:ext uri="{BB962C8B-B14F-4D97-AF65-F5344CB8AC3E}">
        <p14:creationId xmlns:p14="http://schemas.microsoft.com/office/powerpoint/2010/main" val="4771579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0AEE9A5-13A6-6238-156A-7759051DA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42041"/>
            <a:ext cx="12192000" cy="810004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FAB1E62-3531-8825-2B3E-390C3CFD8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Bis zur nächsten Kurseinheit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3B8413-F949-DC88-A132-9AD152C8C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75A96CC-8E13-72AD-F63A-C4BC57E19E3B}"/>
              </a:ext>
            </a:extLst>
          </p:cNvPr>
          <p:cNvSpPr txBox="1"/>
          <p:nvPr/>
        </p:nvSpPr>
        <p:spPr>
          <a:xfrm>
            <a:off x="5297715" y="6970782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i="0" dirty="0">
                <a:solidFill>
                  <a:srgbClr val="000000"/>
                </a:solidFill>
                <a:effectLst/>
                <a:latin typeface="Segment"/>
              </a:rPr>
              <a:t>VSB_2025-08-12_2133.jpg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3153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2FE4AD-B4E0-EF3E-EDC7-18CA42C23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Gewichtsgeschichte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AA7D8D02-1C07-64B8-C7BE-021B3A4EB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3762375" cy="4351338"/>
          </a:xfrm>
        </p:spPr>
        <p:txBody>
          <a:bodyPr>
            <a:normAutofit/>
          </a:bodyPr>
          <a:lstStyle/>
          <a:p>
            <a:r>
              <a:rPr lang="de-DE" sz="2000" dirty="0"/>
              <a:t>Wie hoch war Ihr </a:t>
            </a:r>
            <a:r>
              <a:rPr lang="de-DE" sz="2000" b="1" dirty="0">
                <a:solidFill>
                  <a:schemeClr val="accent5"/>
                </a:solidFill>
              </a:rPr>
              <a:t>höchstes Gewicht</a:t>
            </a:r>
            <a:r>
              <a:rPr lang="de-DE" sz="2000" dirty="0"/>
              <a:t>?</a:t>
            </a:r>
          </a:p>
          <a:p>
            <a:r>
              <a:rPr lang="de-DE" sz="2000" dirty="0"/>
              <a:t>Wann ist Ihr Gewicht besonders </a:t>
            </a:r>
            <a:r>
              <a:rPr lang="de-DE" b="1" dirty="0">
                <a:solidFill>
                  <a:schemeClr val="accent5"/>
                </a:solidFill>
              </a:rPr>
              <a:t>stark</a:t>
            </a:r>
            <a:r>
              <a:rPr lang="de-DE" sz="2000" dirty="0"/>
              <a:t> </a:t>
            </a:r>
            <a:r>
              <a:rPr lang="de-DE" b="1" dirty="0">
                <a:solidFill>
                  <a:schemeClr val="accent5"/>
                </a:solidFill>
              </a:rPr>
              <a:t>gestiegen</a:t>
            </a:r>
            <a:r>
              <a:rPr lang="de-DE" sz="2000" dirty="0"/>
              <a:t>?</a:t>
            </a:r>
          </a:p>
          <a:p>
            <a:r>
              <a:rPr lang="de-DE" sz="2000" dirty="0"/>
              <a:t>Wann haben Sie Gewicht </a:t>
            </a:r>
            <a:r>
              <a:rPr lang="de-DE" b="1" dirty="0">
                <a:solidFill>
                  <a:schemeClr val="accent5"/>
                </a:solidFill>
              </a:rPr>
              <a:t>abgenommen</a:t>
            </a:r>
            <a:r>
              <a:rPr lang="de-DE" sz="2000" dirty="0"/>
              <a:t>?</a:t>
            </a:r>
          </a:p>
          <a:p>
            <a:r>
              <a:rPr lang="de-DE" sz="2000" dirty="0"/>
              <a:t>Was waren </a:t>
            </a:r>
            <a:r>
              <a:rPr lang="de-DE" b="1" dirty="0">
                <a:solidFill>
                  <a:schemeClr val="accent5"/>
                </a:solidFill>
              </a:rPr>
              <a:t>Ursachen</a:t>
            </a:r>
            <a:r>
              <a:rPr lang="de-DE" sz="2000" dirty="0"/>
              <a:t>/</a:t>
            </a:r>
            <a:r>
              <a:rPr lang="de-DE" b="1" dirty="0">
                <a:solidFill>
                  <a:schemeClr val="accent5"/>
                </a:solidFill>
              </a:rPr>
              <a:t>Lebensumstände</a:t>
            </a:r>
            <a:r>
              <a:rPr lang="de-DE" sz="2000" dirty="0"/>
              <a:t>, die ihr Gewicht beeinflusst haben?</a:t>
            </a:r>
          </a:p>
          <a:p>
            <a:r>
              <a:rPr lang="de-DE" sz="2000" dirty="0"/>
              <a:t>Welche </a:t>
            </a:r>
            <a:r>
              <a:rPr lang="de-DE" b="1" dirty="0">
                <a:solidFill>
                  <a:schemeClr val="accent5"/>
                </a:solidFill>
              </a:rPr>
              <a:t>Diäten</a:t>
            </a:r>
            <a:r>
              <a:rPr lang="de-DE" sz="2000" dirty="0"/>
              <a:t> haben Sie probiert?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7CB58AC-73E2-A16D-06F9-BD59D3FA4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243" y="1796286"/>
            <a:ext cx="7033960" cy="469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97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79FECF8-540A-16AD-ED3D-613EF1CBEC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342899" y="37943"/>
            <a:ext cx="13792200" cy="968873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F3D1130-9C62-F115-48A9-FF72C1DFC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Meine Gewichtsgeschichte: </a:t>
            </a:r>
            <a:br>
              <a:rPr lang="de-DE" dirty="0"/>
            </a:br>
            <a:r>
              <a:rPr lang="de-DE" dirty="0"/>
              <a:t>Welche Konsequenzen können Sie daraus ziehen?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7E9E51-1090-7BE0-CE03-7A8F7A2D5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197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de-DE" b="1" dirty="0">
                <a:solidFill>
                  <a:schemeClr val="accent1"/>
                </a:solidFill>
              </a:rPr>
              <a:t>Analyse</a:t>
            </a:r>
          </a:p>
          <a:p>
            <a:r>
              <a:rPr lang="de-DE" dirty="0"/>
              <a:t>Was waren </a:t>
            </a:r>
            <a:r>
              <a:rPr lang="de-DE" b="1" dirty="0">
                <a:solidFill>
                  <a:schemeClr val="accent5"/>
                </a:solidFill>
              </a:rPr>
              <a:t>wesentliche Einflussfaktoren </a:t>
            </a:r>
            <a:r>
              <a:rPr lang="de-DE" dirty="0"/>
              <a:t>für Ihre Gewichtsentwicklung?</a:t>
            </a:r>
          </a:p>
          <a:p>
            <a:r>
              <a:rPr lang="de-DE" dirty="0"/>
              <a:t>Was waren </a:t>
            </a:r>
            <a:r>
              <a:rPr lang="de-DE" b="1" dirty="0">
                <a:solidFill>
                  <a:schemeClr val="accent5"/>
                </a:solidFill>
              </a:rPr>
              <a:t>erfolgreiche</a:t>
            </a:r>
            <a:r>
              <a:rPr lang="de-DE" dirty="0"/>
              <a:t> </a:t>
            </a:r>
            <a:r>
              <a:rPr lang="de-DE" b="1" dirty="0">
                <a:solidFill>
                  <a:schemeClr val="accent5"/>
                </a:solidFill>
              </a:rPr>
              <a:t>Strategien</a:t>
            </a:r>
            <a:r>
              <a:rPr lang="de-DE" dirty="0"/>
              <a:t>, auf denen Sie aufbauen können?</a:t>
            </a:r>
          </a:p>
          <a:p>
            <a:r>
              <a:rPr lang="de-DE" dirty="0"/>
              <a:t>Was waren </a:t>
            </a:r>
            <a:r>
              <a:rPr lang="de-DE" b="1" dirty="0">
                <a:solidFill>
                  <a:schemeClr val="accent5"/>
                </a:solidFill>
              </a:rPr>
              <a:t>weniger</a:t>
            </a:r>
            <a:r>
              <a:rPr lang="de-DE" dirty="0"/>
              <a:t> </a:t>
            </a:r>
            <a:r>
              <a:rPr lang="de-DE" b="1" dirty="0">
                <a:solidFill>
                  <a:schemeClr val="accent5"/>
                </a:solidFill>
              </a:rPr>
              <a:t>erfolgreiche</a:t>
            </a:r>
            <a:r>
              <a:rPr lang="de-DE" dirty="0"/>
              <a:t> Strategien, die Sie vermeiden sollten?</a:t>
            </a:r>
          </a:p>
          <a:p>
            <a:r>
              <a:rPr lang="de-DE" dirty="0"/>
              <a:t>Was waren </a:t>
            </a:r>
            <a:r>
              <a:rPr lang="de-DE" b="1" dirty="0">
                <a:solidFill>
                  <a:schemeClr val="accent5"/>
                </a:solidFill>
              </a:rPr>
              <a:t>schwierige</a:t>
            </a:r>
            <a:r>
              <a:rPr lang="de-DE" dirty="0"/>
              <a:t> </a:t>
            </a:r>
            <a:r>
              <a:rPr lang="de-DE" b="1" dirty="0">
                <a:solidFill>
                  <a:schemeClr val="accent5"/>
                </a:solidFill>
              </a:rPr>
              <a:t>Situationen</a:t>
            </a:r>
            <a:r>
              <a:rPr lang="de-DE" dirty="0"/>
              <a:t>, auf die Sie in Zukunft achten sollten?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A8D27839-DC59-057B-6596-E3A1AE87DCF9}"/>
              </a:ext>
            </a:extLst>
          </p:cNvPr>
          <p:cNvSpPr txBox="1">
            <a:spLocks/>
          </p:cNvSpPr>
          <p:nvPr/>
        </p:nvSpPr>
        <p:spPr>
          <a:xfrm>
            <a:off x="6613072" y="1825625"/>
            <a:ext cx="52741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b="1" dirty="0">
                <a:solidFill>
                  <a:schemeClr val="accent1"/>
                </a:solidFill>
              </a:rPr>
              <a:t>Mögliche Konsequenz</a:t>
            </a:r>
          </a:p>
          <a:p>
            <a:r>
              <a:rPr lang="de-DE" dirty="0"/>
              <a:t>Gibt es Einflussfaktoren, die Sie aktuell </a:t>
            </a:r>
            <a:r>
              <a:rPr lang="de-DE" b="1" dirty="0">
                <a:solidFill>
                  <a:schemeClr val="accent5"/>
                </a:solidFill>
              </a:rPr>
              <a:t>verändern</a:t>
            </a:r>
            <a:r>
              <a:rPr lang="de-DE" dirty="0"/>
              <a:t> können?</a:t>
            </a:r>
          </a:p>
          <a:p>
            <a:r>
              <a:rPr lang="de-DE" b="1" dirty="0">
                <a:solidFill>
                  <a:schemeClr val="accent5"/>
                </a:solidFill>
              </a:rPr>
              <a:t>Persönliche</a:t>
            </a:r>
            <a:r>
              <a:rPr lang="de-DE" dirty="0"/>
              <a:t> </a:t>
            </a:r>
            <a:r>
              <a:rPr lang="de-DE" b="1" dirty="0">
                <a:solidFill>
                  <a:schemeClr val="accent5"/>
                </a:solidFill>
              </a:rPr>
              <a:t>Erfolgsfaktoren</a:t>
            </a:r>
            <a:r>
              <a:rPr lang="de-DE" dirty="0"/>
              <a:t> für Lebensstiländerung nutzen</a:t>
            </a:r>
          </a:p>
          <a:p>
            <a:r>
              <a:rPr lang="de-DE" dirty="0"/>
              <a:t>Aus </a:t>
            </a:r>
            <a:r>
              <a:rPr lang="de-DE" b="1" dirty="0">
                <a:solidFill>
                  <a:schemeClr val="accent5"/>
                </a:solidFill>
              </a:rPr>
              <a:t>Fehlern</a:t>
            </a:r>
            <a:r>
              <a:rPr lang="de-DE" dirty="0"/>
              <a:t> </a:t>
            </a:r>
            <a:r>
              <a:rPr lang="de-DE" b="1" dirty="0">
                <a:solidFill>
                  <a:schemeClr val="accent5"/>
                </a:solidFill>
              </a:rPr>
              <a:t>lernen</a:t>
            </a:r>
            <a:r>
              <a:rPr lang="de-DE" dirty="0"/>
              <a:t> („Ein Fehler ist nur dann ein Fehler, wenn man nichts daraus lernt“)</a:t>
            </a:r>
          </a:p>
          <a:p>
            <a:r>
              <a:rPr lang="de-DE" b="1" dirty="0">
                <a:solidFill>
                  <a:schemeClr val="accent5"/>
                </a:solidFill>
              </a:rPr>
              <a:t>Planen</a:t>
            </a:r>
            <a:r>
              <a:rPr lang="de-DE" dirty="0"/>
              <a:t> Sie schon vorab </a:t>
            </a:r>
            <a:r>
              <a:rPr lang="de-DE" b="1" dirty="0">
                <a:solidFill>
                  <a:schemeClr val="accent5"/>
                </a:solidFill>
              </a:rPr>
              <a:t>schwierige</a:t>
            </a:r>
            <a:r>
              <a:rPr lang="de-DE" dirty="0"/>
              <a:t> </a:t>
            </a:r>
            <a:r>
              <a:rPr lang="de-DE" b="1" dirty="0">
                <a:solidFill>
                  <a:schemeClr val="accent5"/>
                </a:solidFill>
              </a:rPr>
              <a:t>Situationen</a:t>
            </a:r>
            <a:r>
              <a:rPr lang="de-DE" dirty="0"/>
              <a:t> bei Ihren Vorhaben, langfristig abzunehmen, ein.</a:t>
            </a:r>
          </a:p>
        </p:txBody>
      </p:sp>
    </p:spTree>
    <p:extLst>
      <p:ext uri="{BB962C8B-B14F-4D97-AF65-F5344CB8AC3E}">
        <p14:creationId xmlns:p14="http://schemas.microsoft.com/office/powerpoint/2010/main" val="3734889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CF443-7AF9-454C-0C69-E0FB5D1BA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F46B9B-AAE6-3961-0B72-6582DDC40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928" y="0"/>
            <a:ext cx="10515600" cy="1325563"/>
          </a:xfrm>
        </p:spPr>
        <p:txBody>
          <a:bodyPr/>
          <a:lstStyle/>
          <a:p>
            <a:r>
              <a:rPr lang="de-DE" dirty="0"/>
              <a:t>MOVE-Challenge: Meine Gesundheit im Blick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A9451B09-BA66-8575-349D-B870F3C02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0285" y="1496786"/>
            <a:ext cx="5328557" cy="2862322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DE" sz="2200" b="1" dirty="0">
                <a:solidFill>
                  <a:schemeClr val="accent5"/>
                </a:solidFill>
              </a:rPr>
              <a:t>Risikofaktoren</a:t>
            </a:r>
          </a:p>
          <a:p>
            <a:pPr marL="0" indent="0">
              <a:buNone/>
            </a:pPr>
            <a:r>
              <a:rPr lang="de-DE" sz="1600" b="1" dirty="0"/>
              <a:t>Wie hoch waren folgende Werte bei Ihrer letzten Kontrolle (wenn durchgeführt, bekannt)?</a:t>
            </a:r>
          </a:p>
          <a:p>
            <a:pPr marL="0" indent="0">
              <a:buNone/>
            </a:pPr>
            <a:r>
              <a:rPr lang="de-DE" sz="1600" dirty="0"/>
              <a:t>Cholesterinwerte: 	___________ mg/dl</a:t>
            </a:r>
          </a:p>
          <a:p>
            <a:pPr marL="0" indent="0">
              <a:buNone/>
            </a:pPr>
            <a:r>
              <a:rPr lang="de-DE" sz="1600" dirty="0"/>
              <a:t>LDL:		___________ mg/dl</a:t>
            </a:r>
          </a:p>
          <a:p>
            <a:pPr marL="0" indent="0">
              <a:buNone/>
            </a:pPr>
            <a:r>
              <a:rPr lang="de-DE" sz="1600" dirty="0"/>
              <a:t>HDL:		___________ mg/dl 	</a:t>
            </a:r>
          </a:p>
          <a:p>
            <a:pPr marL="0" indent="0">
              <a:buNone/>
            </a:pPr>
            <a:r>
              <a:rPr lang="de-DE" sz="1600" dirty="0"/>
              <a:t>Blutdruck:		______ / _______ </a:t>
            </a:r>
            <a:r>
              <a:rPr lang="de-DE" sz="1600" dirty="0" err="1"/>
              <a:t>mmHg</a:t>
            </a:r>
            <a:r>
              <a:rPr lang="de-DE" sz="1600" dirty="0"/>
              <a:t>	</a:t>
            </a:r>
          </a:p>
          <a:p>
            <a:pPr marL="0" indent="0">
              <a:buNone/>
            </a:pPr>
            <a:r>
              <a:rPr lang="de-DE" sz="1600" dirty="0"/>
              <a:t>HbA1c-Wert:	___________ %</a:t>
            </a:r>
          </a:p>
          <a:p>
            <a:pPr marL="0" indent="0">
              <a:buNone/>
            </a:pPr>
            <a:r>
              <a:rPr lang="de-DE" sz="1600" dirty="0"/>
              <a:t>Leberwert:		___________ mg/dl</a:t>
            </a:r>
          </a:p>
          <a:p>
            <a:endParaRPr lang="de-DE" sz="1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2E71A8F-DB6A-AC90-296C-398DD83A80D6}"/>
              </a:ext>
            </a:extLst>
          </p:cNvPr>
          <p:cNvSpPr txBox="1"/>
          <p:nvPr/>
        </p:nvSpPr>
        <p:spPr>
          <a:xfrm>
            <a:off x="10015057" y="45522"/>
            <a:ext cx="2176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Arbeitsblatt-Symbol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A476ED0-E03E-3DC0-ECB5-B09F4E5AD2E0}"/>
              </a:ext>
            </a:extLst>
          </p:cNvPr>
          <p:cNvSpPr txBox="1"/>
          <p:nvPr/>
        </p:nvSpPr>
        <p:spPr>
          <a:xfrm>
            <a:off x="838200" y="6368143"/>
            <a:ext cx="3627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Als schönes Arbeitsblatt umsetzen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4FD5C73-8AFE-A8E5-865F-2F27C1B7E3A0}"/>
              </a:ext>
            </a:extLst>
          </p:cNvPr>
          <p:cNvSpPr txBox="1"/>
          <p:nvPr/>
        </p:nvSpPr>
        <p:spPr>
          <a:xfrm>
            <a:off x="450397" y="1496786"/>
            <a:ext cx="6104164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de-DE" sz="2000" b="1" dirty="0">
                <a:solidFill>
                  <a:schemeClr val="accent5"/>
                </a:solidFill>
              </a:rPr>
              <a:t>Begleiterkrankungen</a:t>
            </a:r>
          </a:p>
          <a:p>
            <a:pPr marL="0" indent="0">
              <a:buNone/>
            </a:pPr>
            <a:r>
              <a:rPr lang="de-DE" sz="1600" b="1" dirty="0"/>
              <a:t>Ist bei Ihnen eine der folgenden Erkrankungen diagnostiziert worden?</a:t>
            </a:r>
          </a:p>
          <a:p>
            <a:r>
              <a:rPr lang="de-DE" sz="1600" dirty="0"/>
              <a:t>Bluthochdruck				ja	nein</a:t>
            </a:r>
          </a:p>
          <a:p>
            <a:r>
              <a:rPr lang="de-DE" sz="1600" dirty="0"/>
              <a:t>Erhöhte Blutfettwerte			ja	nein</a:t>
            </a:r>
          </a:p>
          <a:p>
            <a:r>
              <a:rPr lang="de-DE" sz="1600" dirty="0"/>
              <a:t>(Prä-)Diabetes				ja	nein</a:t>
            </a:r>
          </a:p>
          <a:p>
            <a:r>
              <a:rPr lang="de-DE" sz="1600" dirty="0"/>
              <a:t>Herzerkrankungen				ja	nein</a:t>
            </a:r>
          </a:p>
          <a:p>
            <a:r>
              <a:rPr lang="de-DE" sz="1600" dirty="0"/>
              <a:t>Schlaganfall				ja	nein</a:t>
            </a:r>
          </a:p>
          <a:p>
            <a:r>
              <a:rPr lang="de-DE" sz="1600" dirty="0"/>
              <a:t>Durchblutungsstörungen			ja	nein</a:t>
            </a:r>
          </a:p>
          <a:p>
            <a:r>
              <a:rPr lang="de-DE" sz="1600" dirty="0"/>
              <a:t>Erkrankungen im Bewegungs- und Gelenkapparat	ja	nein</a:t>
            </a:r>
          </a:p>
          <a:p>
            <a:r>
              <a:rPr lang="de-DE" sz="1600" dirty="0"/>
              <a:t>Schlafapnoe / Schlafstörungen			ja	nein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6C549CF6-6CC8-1604-08E2-7BAD76966329}"/>
              </a:ext>
            </a:extLst>
          </p:cNvPr>
          <p:cNvSpPr txBox="1">
            <a:spLocks/>
          </p:cNvSpPr>
          <p:nvPr/>
        </p:nvSpPr>
        <p:spPr>
          <a:xfrm>
            <a:off x="450397" y="4452256"/>
            <a:ext cx="6104164" cy="18390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b="1" dirty="0">
                <a:solidFill>
                  <a:schemeClr val="accent5"/>
                </a:solidFill>
              </a:rPr>
              <a:t>BMI</a:t>
            </a:r>
          </a:p>
          <a:p>
            <a:pPr marL="0" indent="0">
              <a:buNone/>
            </a:pPr>
            <a:r>
              <a:rPr lang="de-DE" sz="1600" b="1" dirty="0"/>
              <a:t>Größe: _ , _ _ m</a:t>
            </a:r>
          </a:p>
          <a:p>
            <a:pPr marL="0" indent="0">
              <a:buNone/>
            </a:pPr>
            <a:r>
              <a:rPr lang="de-DE" sz="1600" b="1" dirty="0"/>
              <a:t>Gewicht: _ _ _ kg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1600" b="1" dirty="0"/>
              <a:t>BMI: (_ _ _) kg / (_ , _ _ m * _ , _ _ m) = _ _ , _ kg/m²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1600" b="1" dirty="0"/>
              <a:t>(Kg Körpergewicht geteilt durch Körpergröße in m²)</a:t>
            </a:r>
            <a:endParaRPr lang="de-DE" sz="1600" dirty="0"/>
          </a:p>
          <a:p>
            <a:endParaRPr lang="de-DE" sz="1600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2C7AFFB7-0D92-C2C7-1578-A58F733A39EF}"/>
              </a:ext>
            </a:extLst>
          </p:cNvPr>
          <p:cNvSpPr txBox="1">
            <a:spLocks/>
          </p:cNvSpPr>
          <p:nvPr/>
        </p:nvSpPr>
        <p:spPr>
          <a:xfrm>
            <a:off x="6640284" y="4441681"/>
            <a:ext cx="5328557" cy="18390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b="1" dirty="0">
                <a:solidFill>
                  <a:schemeClr val="accent5"/>
                </a:solidFill>
              </a:rPr>
              <a:t>Taille &amp; Hüfte</a:t>
            </a:r>
          </a:p>
          <a:p>
            <a:pPr marL="0" indent="0">
              <a:buNone/>
            </a:pPr>
            <a:r>
              <a:rPr lang="de-DE" sz="1600" b="1" dirty="0"/>
              <a:t>Taillenumfang: _ _ _ cm</a:t>
            </a:r>
          </a:p>
          <a:p>
            <a:pPr marL="0" indent="0">
              <a:buNone/>
            </a:pPr>
            <a:r>
              <a:rPr lang="de-DE" sz="1600" b="1" dirty="0"/>
              <a:t>Hüftumfang: _ _ _ cm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1600" b="1" dirty="0"/>
              <a:t>Verhältnis: _ , _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1600" b="1" dirty="0"/>
              <a:t>(Taillenumfang geteilt durch Hüftumfang)</a:t>
            </a:r>
            <a:endParaRPr lang="de-DE" sz="1600" dirty="0"/>
          </a:p>
          <a:p>
            <a:endParaRPr lang="de-DE" sz="16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E16F44C-27CC-B853-1544-49C6A92ACE75}"/>
              </a:ext>
            </a:extLst>
          </p:cNvPr>
          <p:cNvSpPr txBox="1"/>
          <p:nvPr/>
        </p:nvSpPr>
        <p:spPr>
          <a:xfrm>
            <a:off x="375557" y="1049379"/>
            <a:ext cx="4699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Beim Start von MOVE. Datum _ _ / _ _ / _ _ _ _</a:t>
            </a:r>
          </a:p>
        </p:txBody>
      </p:sp>
    </p:spTree>
    <p:extLst>
      <p:ext uri="{BB962C8B-B14F-4D97-AF65-F5344CB8AC3E}">
        <p14:creationId xmlns:p14="http://schemas.microsoft.com/office/powerpoint/2010/main" val="4111447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8DEE1-4F4C-2111-BB78-478760EC8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Meine Gesundheit im Blick: Das bedeuten die Werte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3A6B11-0006-96EB-7261-0D415BE4B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4757"/>
            <a:ext cx="7326086" cy="517751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sz="2400" b="1" dirty="0"/>
              <a:t>Blutfette (Lipide)</a:t>
            </a:r>
          </a:p>
          <a:p>
            <a:r>
              <a:rPr lang="de-DE" sz="2400" dirty="0"/>
              <a:t>Triglyzeride: Fette im Blut, die der Körper als Energiereserve speichert</a:t>
            </a:r>
          </a:p>
          <a:p>
            <a:pPr lvl="1"/>
            <a:r>
              <a:rPr lang="de-DE" sz="2200" b="1" dirty="0">
                <a:solidFill>
                  <a:schemeClr val="accent5"/>
                </a:solidFill>
              </a:rPr>
              <a:t>Richtwert: &lt; 150 mg/dl</a:t>
            </a:r>
          </a:p>
          <a:p>
            <a:r>
              <a:rPr lang="de-DE" sz="2400" dirty="0"/>
              <a:t>LDL: „schlechtes“ Cholesterin </a:t>
            </a:r>
            <a:r>
              <a:rPr lang="de-DE" sz="2400" dirty="0">
                <a:sym typeface="Wingdings" panose="05000000000000000000" pitchFamily="2" charset="2"/>
              </a:rPr>
              <a:t> Je höher, desto größer ist das Risiko für eine Schädigung der Blutg</a:t>
            </a:r>
            <a:r>
              <a:rPr lang="de-DE" sz="2400" dirty="0"/>
              <a:t>efäße</a:t>
            </a:r>
          </a:p>
          <a:p>
            <a:pPr lvl="1"/>
            <a:r>
              <a:rPr lang="de-DE" sz="2000" b="1" dirty="0">
                <a:solidFill>
                  <a:schemeClr val="accent5"/>
                </a:solidFill>
              </a:rPr>
              <a:t>Richtwert: &lt;100 mg/dl</a:t>
            </a:r>
          </a:p>
          <a:p>
            <a:r>
              <a:rPr lang="de-DE" sz="2400" dirty="0"/>
              <a:t>HDL: „gutes“ Cholesterin </a:t>
            </a:r>
            <a:r>
              <a:rPr lang="de-DE" sz="2400" dirty="0">
                <a:sym typeface="Wingdings" panose="05000000000000000000" pitchFamily="2" charset="2"/>
              </a:rPr>
              <a:t> Je höher, desto besser für die Blutgefäße</a:t>
            </a:r>
            <a:endParaRPr lang="de-DE" sz="2400" dirty="0"/>
          </a:p>
          <a:p>
            <a:pPr lvl="1"/>
            <a:r>
              <a:rPr lang="de-DE" sz="2000" b="1" dirty="0">
                <a:solidFill>
                  <a:schemeClr val="accent5"/>
                </a:solidFill>
              </a:rPr>
              <a:t>Richtwert: &gt;40-45 mg/dl</a:t>
            </a:r>
          </a:p>
          <a:p>
            <a:pPr marL="0" indent="0">
              <a:buNone/>
            </a:pPr>
            <a:r>
              <a:rPr lang="de-DE" sz="2400" b="1" dirty="0"/>
              <a:t>Blutdruck</a:t>
            </a:r>
          </a:p>
          <a:p>
            <a:r>
              <a:rPr lang="de-DE" sz="2400" dirty="0"/>
              <a:t>Oberer Wert (systolischer Blutdruck): Druck nach dem Zusammenziehen des Herzmuskels</a:t>
            </a:r>
          </a:p>
          <a:p>
            <a:pPr lvl="1"/>
            <a:r>
              <a:rPr lang="de-DE" sz="2000" b="1" dirty="0">
                <a:solidFill>
                  <a:schemeClr val="accent5"/>
                </a:solidFill>
              </a:rPr>
              <a:t>Richtwert: &lt;140 </a:t>
            </a:r>
            <a:r>
              <a:rPr lang="de-DE" sz="2000" b="1" dirty="0" err="1">
                <a:solidFill>
                  <a:schemeClr val="accent5"/>
                </a:solidFill>
              </a:rPr>
              <a:t>mmHg</a:t>
            </a:r>
            <a:endParaRPr lang="de-DE" sz="2000" b="1" dirty="0">
              <a:solidFill>
                <a:schemeClr val="accent5"/>
              </a:solidFill>
            </a:endParaRPr>
          </a:p>
          <a:p>
            <a:r>
              <a:rPr lang="de-DE" sz="2400" dirty="0"/>
              <a:t>Unterer Wert (diastolischer Blutdruck): Druck bei der Entspannung des Herzmuskels</a:t>
            </a:r>
          </a:p>
          <a:p>
            <a:pPr lvl="1"/>
            <a:r>
              <a:rPr lang="de-DE" sz="2000" b="1" dirty="0">
                <a:solidFill>
                  <a:schemeClr val="accent5"/>
                </a:solidFill>
              </a:rPr>
              <a:t>Richtwert: &lt;90 </a:t>
            </a:r>
            <a:r>
              <a:rPr lang="de-DE" sz="2000" b="1" dirty="0" err="1">
                <a:solidFill>
                  <a:schemeClr val="accent5"/>
                </a:solidFill>
              </a:rPr>
              <a:t>mmHg</a:t>
            </a:r>
            <a:endParaRPr lang="de-DE" sz="2000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de-DE" sz="2400" b="1" dirty="0"/>
              <a:t>Blutzucker</a:t>
            </a:r>
          </a:p>
          <a:p>
            <a:r>
              <a:rPr lang="de-DE" sz="2400" dirty="0"/>
              <a:t>HbA1c-Wert: mittlere Verzuckerung der Blutkörperchen – mittlerer Blutzucker der letzten 3 Monate</a:t>
            </a:r>
          </a:p>
          <a:p>
            <a:pPr lvl="1"/>
            <a:r>
              <a:rPr lang="de-DE" sz="2000" b="1" dirty="0">
                <a:solidFill>
                  <a:schemeClr val="accent5"/>
                </a:solidFill>
              </a:rPr>
              <a:t>Richtwert: &lt;5,7% </a:t>
            </a:r>
            <a:r>
              <a:rPr lang="de-DE" sz="2000" dirty="0"/>
              <a:t>(bei Diabetesdiagnose gelten andere Richtwerte)</a:t>
            </a:r>
          </a:p>
          <a:p>
            <a:r>
              <a:rPr lang="de-DE" sz="2400" dirty="0" err="1"/>
              <a:t>Nüchternwert</a:t>
            </a:r>
            <a:r>
              <a:rPr lang="de-DE" sz="2400" dirty="0"/>
              <a:t>:  morgendlicher nüchtern gemessene Wert</a:t>
            </a:r>
          </a:p>
          <a:p>
            <a:pPr lvl="1"/>
            <a:r>
              <a:rPr lang="de-DE" sz="2000" b="1" dirty="0">
                <a:solidFill>
                  <a:schemeClr val="accent5"/>
                </a:solidFill>
              </a:rPr>
              <a:t>Richtwert: &lt;110 mg/dl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9ED4B94-5729-22F5-940E-5EE3871C8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1303" y="1594757"/>
            <a:ext cx="2349388" cy="246261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2156ED7-0122-223D-6EAC-E8275DAF8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9794" y="4183516"/>
            <a:ext cx="3861890" cy="252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09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A370F-B8EA-C9BE-5669-B0066329D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Die perfekte Entscheidungsmatrix - ZEISS Digital Innovation Blog">
            <a:extLst>
              <a:ext uri="{FF2B5EF4-FFF2-40B4-BE49-F238E27FC236}">
                <a16:creationId xmlns:a16="http://schemas.microsoft.com/office/drawing/2014/main" id="{63114A91-E4B7-9B98-A995-A1BF9217DFC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 flipH="1">
            <a:off x="0" y="9525"/>
            <a:ext cx="12192000" cy="812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C54CD91-02F3-4BD3-766B-D8C0EAC32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Meine Gesundheit im Blick: Welche Konsequenzen können Sie daraus ziehen?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0F5A2375-7A83-55F0-241C-94BFF03FABC1}"/>
              </a:ext>
            </a:extLst>
          </p:cNvPr>
          <p:cNvSpPr txBox="1">
            <a:spLocks/>
          </p:cNvSpPr>
          <p:nvPr/>
        </p:nvSpPr>
        <p:spPr>
          <a:xfrm>
            <a:off x="908051" y="2285999"/>
            <a:ext cx="4921250" cy="4484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Analyse</a:t>
            </a:r>
          </a:p>
          <a:p>
            <a:r>
              <a:rPr lang="de-DE" dirty="0"/>
              <a:t>Sind Ihr Werte </a:t>
            </a:r>
            <a:r>
              <a:rPr lang="de-DE" b="1" dirty="0">
                <a:solidFill>
                  <a:schemeClr val="accent5"/>
                </a:solidFill>
              </a:rPr>
              <a:t>okay</a:t>
            </a:r>
            <a:r>
              <a:rPr lang="de-DE" dirty="0"/>
              <a:t>?</a:t>
            </a:r>
          </a:p>
          <a:p>
            <a:r>
              <a:rPr lang="de-DE" dirty="0"/>
              <a:t>Wie bewerten Sie Ihr </a:t>
            </a:r>
            <a:r>
              <a:rPr lang="de-DE" b="1" dirty="0">
                <a:solidFill>
                  <a:schemeClr val="accent5"/>
                </a:solidFill>
              </a:rPr>
              <a:t>Risiko</a:t>
            </a:r>
            <a:r>
              <a:rPr lang="de-DE" dirty="0"/>
              <a:t> (weitere) Erkrankungen aufgrund von Übergewicht zu bekommen?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53DBDB1-A146-6FF9-548F-6577E789C9C1}"/>
              </a:ext>
            </a:extLst>
          </p:cNvPr>
          <p:cNvSpPr txBox="1">
            <a:spLocks/>
          </p:cNvSpPr>
          <p:nvPr/>
        </p:nvSpPr>
        <p:spPr>
          <a:xfrm>
            <a:off x="6661150" y="2285999"/>
            <a:ext cx="6058989" cy="4534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Mögliche Konsequenzen</a:t>
            </a:r>
          </a:p>
          <a:p>
            <a:r>
              <a:rPr lang="de-DE" dirty="0"/>
              <a:t>Passt die </a:t>
            </a:r>
            <a:r>
              <a:rPr lang="de-DE" b="1" dirty="0">
                <a:solidFill>
                  <a:schemeClr val="accent5"/>
                </a:solidFill>
              </a:rPr>
              <a:t>Therapie</a:t>
            </a:r>
            <a:r>
              <a:rPr lang="de-DE" dirty="0"/>
              <a:t>?</a:t>
            </a:r>
          </a:p>
          <a:p>
            <a:r>
              <a:rPr lang="de-DE" dirty="0"/>
              <a:t>Kann ich durch Gewichtsabnahme meine </a:t>
            </a:r>
            <a:r>
              <a:rPr lang="de-DE" b="1" dirty="0">
                <a:solidFill>
                  <a:schemeClr val="accent5"/>
                </a:solidFill>
              </a:rPr>
              <a:t>Gesundheit</a:t>
            </a:r>
            <a:r>
              <a:rPr lang="de-DE" dirty="0"/>
              <a:t> verbessern?</a:t>
            </a:r>
          </a:p>
          <a:p>
            <a:r>
              <a:rPr lang="de-DE" b="1" dirty="0">
                <a:solidFill>
                  <a:schemeClr val="accent5"/>
                </a:solidFill>
              </a:rPr>
              <a:t>Motivation</a:t>
            </a:r>
            <a:r>
              <a:rPr lang="de-DE" dirty="0"/>
              <a:t> zur Gewichtsabnahme?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6641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730BC5-7B4E-ABC0-829B-4817924A4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MOVE-Check: Was meinen Sie?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92367F-E5B0-88E8-98C7-9DFD019DA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080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Welche </a:t>
            </a:r>
            <a:r>
              <a:rPr lang="de-DE" b="1" dirty="0" err="1"/>
              <a:t>Diätform</a:t>
            </a:r>
            <a:r>
              <a:rPr lang="de-DE" b="1" dirty="0"/>
              <a:t> ist am erfolgreichsten, um langfristig abzunehmen?</a:t>
            </a:r>
          </a:p>
          <a:p>
            <a:endParaRPr lang="de-DE" b="1" dirty="0"/>
          </a:p>
          <a:p>
            <a:endParaRPr lang="de-DE" b="1" dirty="0"/>
          </a:p>
        </p:txBody>
      </p:sp>
      <p:pic>
        <p:nvPicPr>
          <p:cNvPr id="5" name="Grafik 4" descr="Download Free Progress check Icons in PNG &amp; SVG | Magnific (formerly  Freepik)">
            <a:extLst>
              <a:ext uri="{FF2B5EF4-FFF2-40B4-BE49-F238E27FC236}">
                <a16:creationId xmlns:a16="http://schemas.microsoft.com/office/drawing/2014/main" id="{74DD8682-FD73-D413-7963-18FEEE76786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alphaModFix amt="35000"/>
          </a:blip>
          <a:stretch>
            <a:fillRect/>
          </a:stretch>
        </p:blipFill>
        <p:spPr>
          <a:xfrm>
            <a:off x="5709557" y="221718"/>
            <a:ext cx="6271157" cy="627115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8E7AE2D-FB11-7E98-3863-47CA317936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015" t="24712" r="32394" b="41027"/>
          <a:stretch>
            <a:fillRect/>
          </a:stretch>
        </p:blipFill>
        <p:spPr>
          <a:xfrm>
            <a:off x="7404099" y="1523999"/>
            <a:ext cx="2940051" cy="370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858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FB9686-94F0-C45E-E29A-5756DD0C1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MOVE-Check: Aktueller Stand der Forschung 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48215009-602F-06C5-B6F1-530E7F02D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47457" cy="4351338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Welche </a:t>
            </a:r>
            <a:r>
              <a:rPr lang="de-DE" b="1" dirty="0" err="1"/>
              <a:t>Diätform</a:t>
            </a:r>
            <a:r>
              <a:rPr lang="de-DE" b="1" dirty="0"/>
              <a:t> ist am erfolgreichsten, um langfristig abzunehmen?</a:t>
            </a:r>
          </a:p>
          <a:p>
            <a:r>
              <a:rPr lang="de-DE" dirty="0"/>
              <a:t>Bisher gibt es keine wissenschaftlichen Belege dafür, dass eine spezielle </a:t>
            </a:r>
            <a:r>
              <a:rPr lang="de-DE" dirty="0" err="1"/>
              <a:t>Diätform</a:t>
            </a:r>
            <a:r>
              <a:rPr lang="de-DE" dirty="0"/>
              <a:t> für eine langfristige Gewichtsabnahme besser oder effektiver ist als andere.</a:t>
            </a:r>
          </a:p>
          <a:p>
            <a:endParaRPr lang="de-DE" dirty="0"/>
          </a:p>
        </p:txBody>
      </p:sp>
      <p:pic>
        <p:nvPicPr>
          <p:cNvPr id="3" name="Grafik 2" descr="Download Free Progress check Icons in PNG &amp; SVG | Magnific (formerly  Freepik)">
            <a:extLst>
              <a:ext uri="{FF2B5EF4-FFF2-40B4-BE49-F238E27FC236}">
                <a16:creationId xmlns:a16="http://schemas.microsoft.com/office/drawing/2014/main" id="{08F7E0E6-9960-80B7-33DF-B5B3790635F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alphaModFix amt="35000"/>
          </a:blip>
          <a:stretch>
            <a:fillRect/>
          </a:stretch>
        </p:blipFill>
        <p:spPr>
          <a:xfrm>
            <a:off x="5709557" y="221718"/>
            <a:ext cx="6271157" cy="627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283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1939</Words>
  <Application>Microsoft Office PowerPoint</Application>
  <PresentationFormat>Breitbild</PresentationFormat>
  <Paragraphs>290</Paragraphs>
  <Slides>27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3" baseType="lpstr">
      <vt:lpstr>Aptos</vt:lpstr>
      <vt:lpstr>Aptos Display</vt:lpstr>
      <vt:lpstr>Arial</vt:lpstr>
      <vt:lpstr>Segment</vt:lpstr>
      <vt:lpstr>Wingdings</vt:lpstr>
      <vt:lpstr>Office</vt:lpstr>
      <vt:lpstr>Kurseinheit 2</vt:lpstr>
      <vt:lpstr>Themen dieser Kurseinheit</vt:lpstr>
      <vt:lpstr>MOVE-Challenge: Meine Gewichtsgeschichte</vt:lpstr>
      <vt:lpstr>Meine Gewichtsgeschichte:  Welche Konsequenzen können Sie daraus ziehen?</vt:lpstr>
      <vt:lpstr>MOVE-Challenge: Meine Gesundheit im Blick</vt:lpstr>
      <vt:lpstr>Meine Gesundheit im Blick: Das bedeuten die Werte</vt:lpstr>
      <vt:lpstr>Meine Gesundheit im Blick: Welche Konsequenzen können Sie daraus ziehen?</vt:lpstr>
      <vt:lpstr>MOVE-Check: Was meinen Sie?</vt:lpstr>
      <vt:lpstr>MOVE-Check: Aktueller Stand der Forschung </vt:lpstr>
      <vt:lpstr>Warum abnehmen, wie abnehmen, wie viel abnehmen?</vt:lpstr>
      <vt:lpstr>Warum? Motivation für eine Gewichtsabnahme</vt:lpstr>
      <vt:lpstr>Motivation: Stellen Sie sich vor…</vt:lpstr>
      <vt:lpstr>Etappenziele setzen, Erfolge erleben</vt:lpstr>
      <vt:lpstr>Sich richtig belohnen</vt:lpstr>
      <vt:lpstr>Ganz praktisch: Wie können Sie sich belohnen?</vt:lpstr>
      <vt:lpstr>Erfolgstagebuch beim Abnehmen</vt:lpstr>
      <vt:lpstr>Wie? Viele Wege führen nach Rom</vt:lpstr>
      <vt:lpstr>Wie? Viele Wege Gewicht abzunehmen</vt:lpstr>
      <vt:lpstr>Wohin? Empfehlungen für Gewichtsziele</vt:lpstr>
      <vt:lpstr>Wichtig bei der Zielsetzung: Langfristig denken</vt:lpstr>
      <vt:lpstr>Häufiger Verlauf beim Abnehmen</vt:lpstr>
      <vt:lpstr>MOVE-Challenge: Meine Gründe für eine Gewichtsabnahme</vt:lpstr>
      <vt:lpstr>MOVE-Challenge: Mein Gewichtsziel</vt:lpstr>
      <vt:lpstr>MOVE-Challenge: So schätze ich mich ein…</vt:lpstr>
      <vt:lpstr>MOVE-Challenge: Meine Gewichtskurve</vt:lpstr>
      <vt:lpstr>MOVE-Challenge: Meine Zufriedenheit</vt:lpstr>
      <vt:lpstr>Bis zur nächsten Kurseinheit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Dominic Ehrmann</dc:creator>
  <cp:lastModifiedBy>Dominic Ehrmann</cp:lastModifiedBy>
  <cp:revision>63</cp:revision>
  <dcterms:created xsi:type="dcterms:W3CDTF">2025-07-30T11:48:59Z</dcterms:created>
  <dcterms:modified xsi:type="dcterms:W3CDTF">2026-08-24T21:42:06Z</dcterms:modified>
</cp:coreProperties>
</file>